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89" r:id="rId4"/>
    <p:sldId id="258" r:id="rId5"/>
    <p:sldId id="259" r:id="rId6"/>
    <p:sldId id="260" r:id="rId7"/>
    <p:sldId id="261" r:id="rId8"/>
    <p:sldId id="262" r:id="rId9"/>
    <p:sldId id="292" r:id="rId10"/>
    <p:sldId id="290" r:id="rId11"/>
    <p:sldId id="319" r:id="rId12"/>
    <p:sldId id="293" r:id="rId13"/>
    <p:sldId id="320" r:id="rId14"/>
    <p:sldId id="321" r:id="rId15"/>
    <p:sldId id="296" r:id="rId16"/>
    <p:sldId id="302" r:id="rId17"/>
    <p:sldId id="322" r:id="rId18"/>
    <p:sldId id="298" r:id="rId19"/>
    <p:sldId id="299" r:id="rId20"/>
    <p:sldId id="300" r:id="rId21"/>
    <p:sldId id="301" r:id="rId22"/>
    <p:sldId id="303" r:id="rId23"/>
    <p:sldId id="304" r:id="rId24"/>
    <p:sldId id="305" r:id="rId25"/>
    <p:sldId id="306" r:id="rId26"/>
    <p:sldId id="307" r:id="rId27"/>
    <p:sldId id="310" r:id="rId28"/>
    <p:sldId id="309" r:id="rId29"/>
    <p:sldId id="313" r:id="rId30"/>
    <p:sldId id="315" r:id="rId31"/>
    <p:sldId id="312" r:id="rId32"/>
    <p:sldId id="316" r:id="rId33"/>
    <p:sldId id="317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gor Valentovitch" initials="IV" lastIdx="1" clrIdx="0">
    <p:extLst>
      <p:ext uri="{19B8F6BF-5375-455C-9EA6-DF929625EA0E}">
        <p15:presenceInfo xmlns:p15="http://schemas.microsoft.com/office/powerpoint/2012/main" userId="2a665e66812d65b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49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svg"/><Relationship Id="rId3" Type="http://schemas.openxmlformats.org/officeDocument/2006/relationships/hyperlink" Target="https://www.torproject.org/download/" TargetMode="External"/><Relationship Id="rId7" Type="http://schemas.openxmlformats.org/officeDocument/2006/relationships/hyperlink" Target="https://hygiene.digitalpublicsquare.com/" TargetMode="External"/><Relationship Id="rId12" Type="http://schemas.openxmlformats.org/officeDocument/2006/relationships/image" Target="../media/image31.png"/><Relationship Id="rId17" Type="http://schemas.openxmlformats.org/officeDocument/2006/relationships/image" Target="../media/image36.svg"/><Relationship Id="rId2" Type="http://schemas.openxmlformats.org/officeDocument/2006/relationships/hyperlink" Target="https://securityinabox.org/en/guide/thunderbird/mac/" TargetMode="External"/><Relationship Id="rId16" Type="http://schemas.openxmlformats.org/officeDocument/2006/relationships/image" Target="../media/image35.png"/><Relationship Id="rId1" Type="http://schemas.openxmlformats.org/officeDocument/2006/relationships/hyperlink" Target="https://securityinabox.org/en/guide/thunderbird/windows/" TargetMode="External"/><Relationship Id="rId6" Type="http://schemas.openxmlformats.org/officeDocument/2006/relationships/hyperlink" Target="https://securityinabox.org/en/" TargetMode="External"/><Relationship Id="rId11" Type="http://schemas.openxmlformats.org/officeDocument/2006/relationships/image" Target="../media/image30.svg"/><Relationship Id="rId5" Type="http://schemas.openxmlformats.org/officeDocument/2006/relationships/hyperlink" Target="https://securityplanner.org/" TargetMode="External"/><Relationship Id="rId15" Type="http://schemas.openxmlformats.org/officeDocument/2006/relationships/image" Target="../media/image34.svg"/><Relationship Id="rId10" Type="http://schemas.openxmlformats.org/officeDocument/2006/relationships/image" Target="../media/image29.png"/><Relationship Id="rId4" Type="http://schemas.openxmlformats.org/officeDocument/2006/relationships/hyperlink" Target="https://psiphon.ca/" TargetMode="External"/><Relationship Id="rId9" Type="http://schemas.openxmlformats.org/officeDocument/2006/relationships/image" Target="../media/image28.svg"/><Relationship Id="rId14" Type="http://schemas.openxmlformats.org/officeDocument/2006/relationships/image" Target="../media/image33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35.pn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12" Type="http://schemas.openxmlformats.org/officeDocument/2006/relationships/hyperlink" Target="https://psiphon.ca/" TargetMode="External"/><Relationship Id="rId17" Type="http://schemas.openxmlformats.org/officeDocument/2006/relationships/hyperlink" Target="https://hygiene.digitalpublicsquare.com/" TargetMode="External"/><Relationship Id="rId2" Type="http://schemas.openxmlformats.org/officeDocument/2006/relationships/image" Target="../media/image28.svg"/><Relationship Id="rId16" Type="http://schemas.openxmlformats.org/officeDocument/2006/relationships/hyperlink" Target="https://securityinabox.org/en/" TargetMode="External"/><Relationship Id="rId1" Type="http://schemas.openxmlformats.org/officeDocument/2006/relationships/image" Target="../media/image27.png"/><Relationship Id="rId6" Type="http://schemas.openxmlformats.org/officeDocument/2006/relationships/hyperlink" Target="https://securityinabox.org/en/guide/thunderbird/mac/" TargetMode="External"/><Relationship Id="rId11" Type="http://schemas.openxmlformats.org/officeDocument/2006/relationships/image" Target="../media/image34.svg"/><Relationship Id="rId5" Type="http://schemas.openxmlformats.org/officeDocument/2006/relationships/hyperlink" Target="https://securityinabox.org/en/guide/thunderbird/windows/" TargetMode="External"/><Relationship Id="rId15" Type="http://schemas.openxmlformats.org/officeDocument/2006/relationships/hyperlink" Target="https://securityplanner.org/" TargetMode="External"/><Relationship Id="rId10" Type="http://schemas.openxmlformats.org/officeDocument/2006/relationships/image" Target="../media/image33.png"/><Relationship Id="rId4" Type="http://schemas.openxmlformats.org/officeDocument/2006/relationships/image" Target="../media/image30.svg"/><Relationship Id="rId9" Type="http://schemas.openxmlformats.org/officeDocument/2006/relationships/hyperlink" Target="https://www.torproject.org/download/" TargetMode="External"/><Relationship Id="rId14" Type="http://schemas.openxmlformats.org/officeDocument/2006/relationships/image" Target="../media/image3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4A622A-AB9D-46BA-BEB8-D5914AABD0C8}" type="doc">
      <dgm:prSet loTypeId="urn:microsoft.com/office/officeart/2005/8/layout/vList2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B382D9E-7EF1-4E15-A3DA-D5C0CAA5207A}">
      <dgm:prSet/>
      <dgm:spPr/>
      <dgm:t>
        <a:bodyPr/>
        <a:lstStyle/>
        <a:p>
          <a:r>
            <a:rPr lang="en-CA" dirty="0"/>
            <a:t>Review &amp; cleaning “bad” URLs</a:t>
          </a:r>
          <a:endParaRPr lang="en-US" dirty="0"/>
        </a:p>
      </dgm:t>
    </dgm:pt>
    <dgm:pt modelId="{E32C40A8-EE7C-41A3-A319-F70D4079ADDB}" type="parTrans" cxnId="{257A9441-C941-4E8A-9174-6BB3EFBF09F3}">
      <dgm:prSet/>
      <dgm:spPr/>
      <dgm:t>
        <a:bodyPr/>
        <a:lstStyle/>
        <a:p>
          <a:endParaRPr lang="en-US"/>
        </a:p>
      </dgm:t>
    </dgm:pt>
    <dgm:pt modelId="{599DFA1A-7E66-44B3-B590-1E8A657F3929}" type="sibTrans" cxnId="{257A9441-C941-4E8A-9174-6BB3EFBF09F3}">
      <dgm:prSet/>
      <dgm:spPr/>
      <dgm:t>
        <a:bodyPr/>
        <a:lstStyle/>
        <a:p>
          <a:endParaRPr lang="en-US"/>
        </a:p>
      </dgm:t>
    </dgm:pt>
    <dgm:pt modelId="{64274D6D-07A7-440A-990D-82D5F569B9B5}">
      <dgm:prSet/>
      <dgm:spPr/>
      <dgm:t>
        <a:bodyPr/>
        <a:lstStyle/>
        <a:p>
          <a:r>
            <a:rPr lang="en-CA" dirty="0"/>
            <a:t>Adding fresh websites</a:t>
          </a:r>
          <a:endParaRPr lang="en-US" dirty="0"/>
        </a:p>
      </dgm:t>
    </dgm:pt>
    <dgm:pt modelId="{A7B1B7C3-D6E3-4919-8D3D-3E590D9F34F4}" type="parTrans" cxnId="{27EC3ECB-896F-463A-9A39-9362029B5F02}">
      <dgm:prSet/>
      <dgm:spPr/>
      <dgm:t>
        <a:bodyPr/>
        <a:lstStyle/>
        <a:p>
          <a:endParaRPr lang="en-US"/>
        </a:p>
      </dgm:t>
    </dgm:pt>
    <dgm:pt modelId="{BD52C6FF-1634-46DB-A2AF-9ED918ADE673}" type="sibTrans" cxnId="{27EC3ECB-896F-463A-9A39-9362029B5F02}">
      <dgm:prSet/>
      <dgm:spPr/>
      <dgm:t>
        <a:bodyPr/>
        <a:lstStyle/>
        <a:p>
          <a:endParaRPr lang="en-US"/>
        </a:p>
      </dgm:t>
    </dgm:pt>
    <dgm:pt modelId="{A0D13B65-577A-4AFB-AD3D-2FCC26DBF6CF}">
      <dgm:prSet/>
      <dgm:spPr/>
      <dgm:t>
        <a:bodyPr/>
        <a:lstStyle/>
        <a:p>
          <a:r>
            <a:rPr lang="en-CA" dirty="0"/>
            <a:t>Balancing</a:t>
          </a:r>
          <a:endParaRPr lang="en-US" dirty="0"/>
        </a:p>
      </dgm:t>
    </dgm:pt>
    <dgm:pt modelId="{260FAF29-11A9-495D-B97D-06858D521690}" type="parTrans" cxnId="{10FFAA7A-A615-4A29-B902-94A040C5AF6B}">
      <dgm:prSet/>
      <dgm:spPr/>
      <dgm:t>
        <a:bodyPr/>
        <a:lstStyle/>
        <a:p>
          <a:endParaRPr lang="en-US"/>
        </a:p>
      </dgm:t>
    </dgm:pt>
    <dgm:pt modelId="{3D417347-3A32-443A-BE74-D4C8BF93BFED}" type="sibTrans" cxnId="{10FFAA7A-A615-4A29-B902-94A040C5AF6B}">
      <dgm:prSet/>
      <dgm:spPr/>
      <dgm:t>
        <a:bodyPr/>
        <a:lstStyle/>
        <a:p>
          <a:endParaRPr lang="en-US"/>
        </a:p>
      </dgm:t>
    </dgm:pt>
    <dgm:pt modelId="{AF231930-4CA7-4BD7-91B9-623901D3B796}" type="pres">
      <dgm:prSet presAssocID="{904A622A-AB9D-46BA-BEB8-D5914AABD0C8}" presName="linear" presStyleCnt="0">
        <dgm:presLayoutVars>
          <dgm:animLvl val="lvl"/>
          <dgm:resizeHandles val="exact"/>
        </dgm:presLayoutVars>
      </dgm:prSet>
      <dgm:spPr/>
    </dgm:pt>
    <dgm:pt modelId="{0FF3F365-F0F3-4E76-A0E4-3B762DB7E8E6}" type="pres">
      <dgm:prSet presAssocID="{CB382D9E-7EF1-4E15-A3DA-D5C0CAA5207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6159B47-2CDD-4FB3-AD01-011527445461}" type="pres">
      <dgm:prSet presAssocID="{599DFA1A-7E66-44B3-B590-1E8A657F3929}" presName="spacer" presStyleCnt="0"/>
      <dgm:spPr/>
    </dgm:pt>
    <dgm:pt modelId="{D270848B-82C7-4E30-9FD1-78635610240D}" type="pres">
      <dgm:prSet presAssocID="{64274D6D-07A7-440A-990D-82D5F569B9B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620C321-5DD4-4EB2-8BAF-CE33A7B62175}" type="pres">
      <dgm:prSet presAssocID="{BD52C6FF-1634-46DB-A2AF-9ED918ADE673}" presName="spacer" presStyleCnt="0"/>
      <dgm:spPr/>
    </dgm:pt>
    <dgm:pt modelId="{5A3EFAF4-7417-4C22-A760-61B2FC455634}" type="pres">
      <dgm:prSet presAssocID="{A0D13B65-577A-4AFB-AD3D-2FCC26DBF6C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8236F1F-17BC-46AE-83D8-ABBF346B1547}" type="presOf" srcId="{CB382D9E-7EF1-4E15-A3DA-D5C0CAA5207A}" destId="{0FF3F365-F0F3-4E76-A0E4-3B762DB7E8E6}" srcOrd="0" destOrd="0" presId="urn:microsoft.com/office/officeart/2005/8/layout/vList2"/>
    <dgm:cxn modelId="{257A9441-C941-4E8A-9174-6BB3EFBF09F3}" srcId="{904A622A-AB9D-46BA-BEB8-D5914AABD0C8}" destId="{CB382D9E-7EF1-4E15-A3DA-D5C0CAA5207A}" srcOrd="0" destOrd="0" parTransId="{E32C40A8-EE7C-41A3-A319-F70D4079ADDB}" sibTransId="{599DFA1A-7E66-44B3-B590-1E8A657F3929}"/>
    <dgm:cxn modelId="{0B257842-D371-4C95-A619-FE92E0D01CF2}" type="presOf" srcId="{A0D13B65-577A-4AFB-AD3D-2FCC26DBF6CF}" destId="{5A3EFAF4-7417-4C22-A760-61B2FC455634}" srcOrd="0" destOrd="0" presId="urn:microsoft.com/office/officeart/2005/8/layout/vList2"/>
    <dgm:cxn modelId="{10FFAA7A-A615-4A29-B902-94A040C5AF6B}" srcId="{904A622A-AB9D-46BA-BEB8-D5914AABD0C8}" destId="{A0D13B65-577A-4AFB-AD3D-2FCC26DBF6CF}" srcOrd="2" destOrd="0" parTransId="{260FAF29-11A9-495D-B97D-06858D521690}" sibTransId="{3D417347-3A32-443A-BE74-D4C8BF93BFED}"/>
    <dgm:cxn modelId="{27EC3ECB-896F-463A-9A39-9362029B5F02}" srcId="{904A622A-AB9D-46BA-BEB8-D5914AABD0C8}" destId="{64274D6D-07A7-440A-990D-82D5F569B9B5}" srcOrd="1" destOrd="0" parTransId="{A7B1B7C3-D6E3-4919-8D3D-3E590D9F34F4}" sibTransId="{BD52C6FF-1634-46DB-A2AF-9ED918ADE673}"/>
    <dgm:cxn modelId="{E41820CF-077E-4839-A95A-9A172AF45BD2}" type="presOf" srcId="{64274D6D-07A7-440A-990D-82D5F569B9B5}" destId="{D270848B-82C7-4E30-9FD1-78635610240D}" srcOrd="0" destOrd="0" presId="urn:microsoft.com/office/officeart/2005/8/layout/vList2"/>
    <dgm:cxn modelId="{E07D34F9-6D14-4765-9E11-02BB3154A294}" type="presOf" srcId="{904A622A-AB9D-46BA-BEB8-D5914AABD0C8}" destId="{AF231930-4CA7-4BD7-91B9-623901D3B796}" srcOrd="0" destOrd="0" presId="urn:microsoft.com/office/officeart/2005/8/layout/vList2"/>
    <dgm:cxn modelId="{6832ACC6-BD1F-462E-8CC2-BBC1C0F1E224}" type="presParOf" srcId="{AF231930-4CA7-4BD7-91B9-623901D3B796}" destId="{0FF3F365-F0F3-4E76-A0E4-3B762DB7E8E6}" srcOrd="0" destOrd="0" presId="urn:microsoft.com/office/officeart/2005/8/layout/vList2"/>
    <dgm:cxn modelId="{28EED3AF-69D2-4435-8F19-9DF78A26A5EE}" type="presParOf" srcId="{AF231930-4CA7-4BD7-91B9-623901D3B796}" destId="{D6159B47-2CDD-4FB3-AD01-011527445461}" srcOrd="1" destOrd="0" presId="urn:microsoft.com/office/officeart/2005/8/layout/vList2"/>
    <dgm:cxn modelId="{1C9C7FF7-8A23-4039-BF52-329B23008E69}" type="presParOf" srcId="{AF231930-4CA7-4BD7-91B9-623901D3B796}" destId="{D270848B-82C7-4E30-9FD1-78635610240D}" srcOrd="2" destOrd="0" presId="urn:microsoft.com/office/officeart/2005/8/layout/vList2"/>
    <dgm:cxn modelId="{AD5270DB-252D-4970-8B79-29A7BFBF9722}" type="presParOf" srcId="{AF231930-4CA7-4BD7-91B9-623901D3B796}" destId="{1620C321-5DD4-4EB2-8BAF-CE33A7B62175}" srcOrd="3" destOrd="0" presId="urn:microsoft.com/office/officeart/2005/8/layout/vList2"/>
    <dgm:cxn modelId="{07B7C227-ABD9-402F-B722-79EF5F49BB69}" type="presParOf" srcId="{AF231930-4CA7-4BD7-91B9-623901D3B796}" destId="{5A3EFAF4-7417-4C22-A760-61B2FC45563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4A622A-AB9D-46BA-BEB8-D5914AABD0C8}" type="doc">
      <dgm:prSet loTypeId="urn:microsoft.com/office/officeart/2005/8/layout/vList2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B382D9E-7EF1-4E15-A3DA-D5C0CAA5207A}">
      <dgm:prSet/>
      <dgm:spPr/>
      <dgm:t>
        <a:bodyPr/>
        <a:lstStyle/>
        <a:p>
          <a:r>
            <a:rPr lang="en-CA" dirty="0"/>
            <a:t>Review &amp; cleaning “bad” URLs</a:t>
          </a:r>
          <a:endParaRPr lang="en-US" dirty="0"/>
        </a:p>
      </dgm:t>
    </dgm:pt>
    <dgm:pt modelId="{E32C40A8-EE7C-41A3-A319-F70D4079ADDB}" type="parTrans" cxnId="{257A9441-C941-4E8A-9174-6BB3EFBF09F3}">
      <dgm:prSet/>
      <dgm:spPr/>
      <dgm:t>
        <a:bodyPr/>
        <a:lstStyle/>
        <a:p>
          <a:endParaRPr lang="en-US"/>
        </a:p>
      </dgm:t>
    </dgm:pt>
    <dgm:pt modelId="{599DFA1A-7E66-44B3-B590-1E8A657F3929}" type="sibTrans" cxnId="{257A9441-C941-4E8A-9174-6BB3EFBF09F3}">
      <dgm:prSet/>
      <dgm:spPr/>
      <dgm:t>
        <a:bodyPr/>
        <a:lstStyle/>
        <a:p>
          <a:endParaRPr lang="en-US"/>
        </a:p>
      </dgm:t>
    </dgm:pt>
    <dgm:pt modelId="{64274D6D-07A7-440A-990D-82D5F569B9B5}">
      <dgm:prSet/>
      <dgm:spPr/>
      <dgm:t>
        <a:bodyPr/>
        <a:lstStyle/>
        <a:p>
          <a:r>
            <a:rPr lang="en-CA"/>
            <a:t>Adding fresh URLs</a:t>
          </a:r>
          <a:endParaRPr lang="en-US"/>
        </a:p>
      </dgm:t>
    </dgm:pt>
    <dgm:pt modelId="{A7B1B7C3-D6E3-4919-8D3D-3E590D9F34F4}" type="parTrans" cxnId="{27EC3ECB-896F-463A-9A39-9362029B5F02}">
      <dgm:prSet/>
      <dgm:spPr/>
      <dgm:t>
        <a:bodyPr/>
        <a:lstStyle/>
        <a:p>
          <a:endParaRPr lang="en-US"/>
        </a:p>
      </dgm:t>
    </dgm:pt>
    <dgm:pt modelId="{BD52C6FF-1634-46DB-A2AF-9ED918ADE673}" type="sibTrans" cxnId="{27EC3ECB-896F-463A-9A39-9362029B5F02}">
      <dgm:prSet/>
      <dgm:spPr/>
      <dgm:t>
        <a:bodyPr/>
        <a:lstStyle/>
        <a:p>
          <a:endParaRPr lang="en-US"/>
        </a:p>
      </dgm:t>
    </dgm:pt>
    <dgm:pt modelId="{A0D13B65-577A-4AFB-AD3D-2FCC26DBF6CF}">
      <dgm:prSet/>
      <dgm:spPr/>
      <dgm:t>
        <a:bodyPr/>
        <a:lstStyle/>
        <a:p>
          <a:r>
            <a:rPr lang="en-CA" dirty="0"/>
            <a:t>Balancing</a:t>
          </a:r>
          <a:endParaRPr lang="en-US" dirty="0"/>
        </a:p>
      </dgm:t>
    </dgm:pt>
    <dgm:pt modelId="{260FAF29-11A9-495D-B97D-06858D521690}" type="parTrans" cxnId="{10FFAA7A-A615-4A29-B902-94A040C5AF6B}">
      <dgm:prSet/>
      <dgm:spPr/>
      <dgm:t>
        <a:bodyPr/>
        <a:lstStyle/>
        <a:p>
          <a:endParaRPr lang="en-US"/>
        </a:p>
      </dgm:t>
    </dgm:pt>
    <dgm:pt modelId="{3D417347-3A32-443A-BE74-D4C8BF93BFED}" type="sibTrans" cxnId="{10FFAA7A-A615-4A29-B902-94A040C5AF6B}">
      <dgm:prSet/>
      <dgm:spPr/>
      <dgm:t>
        <a:bodyPr/>
        <a:lstStyle/>
        <a:p>
          <a:endParaRPr lang="en-US"/>
        </a:p>
      </dgm:t>
    </dgm:pt>
    <dgm:pt modelId="{AF231930-4CA7-4BD7-91B9-623901D3B796}" type="pres">
      <dgm:prSet presAssocID="{904A622A-AB9D-46BA-BEB8-D5914AABD0C8}" presName="linear" presStyleCnt="0">
        <dgm:presLayoutVars>
          <dgm:animLvl val="lvl"/>
          <dgm:resizeHandles val="exact"/>
        </dgm:presLayoutVars>
      </dgm:prSet>
      <dgm:spPr/>
    </dgm:pt>
    <dgm:pt modelId="{0FF3F365-F0F3-4E76-A0E4-3B762DB7E8E6}" type="pres">
      <dgm:prSet presAssocID="{CB382D9E-7EF1-4E15-A3DA-D5C0CAA5207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6159B47-2CDD-4FB3-AD01-011527445461}" type="pres">
      <dgm:prSet presAssocID="{599DFA1A-7E66-44B3-B590-1E8A657F3929}" presName="spacer" presStyleCnt="0"/>
      <dgm:spPr/>
    </dgm:pt>
    <dgm:pt modelId="{D270848B-82C7-4E30-9FD1-78635610240D}" type="pres">
      <dgm:prSet presAssocID="{64274D6D-07A7-440A-990D-82D5F569B9B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620C321-5DD4-4EB2-8BAF-CE33A7B62175}" type="pres">
      <dgm:prSet presAssocID="{BD52C6FF-1634-46DB-A2AF-9ED918ADE673}" presName="spacer" presStyleCnt="0"/>
      <dgm:spPr/>
    </dgm:pt>
    <dgm:pt modelId="{5A3EFAF4-7417-4C22-A760-61B2FC455634}" type="pres">
      <dgm:prSet presAssocID="{A0D13B65-577A-4AFB-AD3D-2FCC26DBF6C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8236F1F-17BC-46AE-83D8-ABBF346B1547}" type="presOf" srcId="{CB382D9E-7EF1-4E15-A3DA-D5C0CAA5207A}" destId="{0FF3F365-F0F3-4E76-A0E4-3B762DB7E8E6}" srcOrd="0" destOrd="0" presId="urn:microsoft.com/office/officeart/2005/8/layout/vList2"/>
    <dgm:cxn modelId="{257A9441-C941-4E8A-9174-6BB3EFBF09F3}" srcId="{904A622A-AB9D-46BA-BEB8-D5914AABD0C8}" destId="{CB382D9E-7EF1-4E15-A3DA-D5C0CAA5207A}" srcOrd="0" destOrd="0" parTransId="{E32C40A8-EE7C-41A3-A319-F70D4079ADDB}" sibTransId="{599DFA1A-7E66-44B3-B590-1E8A657F3929}"/>
    <dgm:cxn modelId="{0B257842-D371-4C95-A619-FE92E0D01CF2}" type="presOf" srcId="{A0D13B65-577A-4AFB-AD3D-2FCC26DBF6CF}" destId="{5A3EFAF4-7417-4C22-A760-61B2FC455634}" srcOrd="0" destOrd="0" presId="urn:microsoft.com/office/officeart/2005/8/layout/vList2"/>
    <dgm:cxn modelId="{10FFAA7A-A615-4A29-B902-94A040C5AF6B}" srcId="{904A622A-AB9D-46BA-BEB8-D5914AABD0C8}" destId="{A0D13B65-577A-4AFB-AD3D-2FCC26DBF6CF}" srcOrd="2" destOrd="0" parTransId="{260FAF29-11A9-495D-B97D-06858D521690}" sibTransId="{3D417347-3A32-443A-BE74-D4C8BF93BFED}"/>
    <dgm:cxn modelId="{27EC3ECB-896F-463A-9A39-9362029B5F02}" srcId="{904A622A-AB9D-46BA-BEB8-D5914AABD0C8}" destId="{64274D6D-07A7-440A-990D-82D5F569B9B5}" srcOrd="1" destOrd="0" parTransId="{A7B1B7C3-D6E3-4919-8D3D-3E590D9F34F4}" sibTransId="{BD52C6FF-1634-46DB-A2AF-9ED918ADE673}"/>
    <dgm:cxn modelId="{E41820CF-077E-4839-A95A-9A172AF45BD2}" type="presOf" srcId="{64274D6D-07A7-440A-990D-82D5F569B9B5}" destId="{D270848B-82C7-4E30-9FD1-78635610240D}" srcOrd="0" destOrd="0" presId="urn:microsoft.com/office/officeart/2005/8/layout/vList2"/>
    <dgm:cxn modelId="{E07D34F9-6D14-4765-9E11-02BB3154A294}" type="presOf" srcId="{904A622A-AB9D-46BA-BEB8-D5914AABD0C8}" destId="{AF231930-4CA7-4BD7-91B9-623901D3B796}" srcOrd="0" destOrd="0" presId="urn:microsoft.com/office/officeart/2005/8/layout/vList2"/>
    <dgm:cxn modelId="{6832ACC6-BD1F-462E-8CC2-BBC1C0F1E224}" type="presParOf" srcId="{AF231930-4CA7-4BD7-91B9-623901D3B796}" destId="{0FF3F365-F0F3-4E76-A0E4-3B762DB7E8E6}" srcOrd="0" destOrd="0" presId="urn:microsoft.com/office/officeart/2005/8/layout/vList2"/>
    <dgm:cxn modelId="{28EED3AF-69D2-4435-8F19-9DF78A26A5EE}" type="presParOf" srcId="{AF231930-4CA7-4BD7-91B9-623901D3B796}" destId="{D6159B47-2CDD-4FB3-AD01-011527445461}" srcOrd="1" destOrd="0" presId="urn:microsoft.com/office/officeart/2005/8/layout/vList2"/>
    <dgm:cxn modelId="{1C9C7FF7-8A23-4039-BF52-329B23008E69}" type="presParOf" srcId="{AF231930-4CA7-4BD7-91B9-623901D3B796}" destId="{D270848B-82C7-4E30-9FD1-78635610240D}" srcOrd="2" destOrd="0" presId="urn:microsoft.com/office/officeart/2005/8/layout/vList2"/>
    <dgm:cxn modelId="{AD5270DB-252D-4970-8B79-29A7BFBF9722}" type="presParOf" srcId="{AF231930-4CA7-4BD7-91B9-623901D3B796}" destId="{1620C321-5DD4-4EB2-8BAF-CE33A7B62175}" srcOrd="3" destOrd="0" presId="urn:microsoft.com/office/officeart/2005/8/layout/vList2"/>
    <dgm:cxn modelId="{07B7C227-ABD9-402F-B722-79EF5F49BB69}" type="presParOf" srcId="{AF231930-4CA7-4BD7-91B9-623901D3B796}" destId="{5A3EFAF4-7417-4C22-A760-61B2FC45563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FCA475-A950-41CE-A7A6-DF188DB02048}" type="doc">
      <dgm:prSet loTypeId="urn:microsoft.com/office/officeart/2005/8/layout/hierarchy1" loCatId="hierarchy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C7316FC-AA2F-4896-BAEC-CFBB365F3F3F}">
      <dgm:prSet custT="1"/>
      <dgm:spPr/>
      <dgm:t>
        <a:bodyPr/>
        <a:lstStyle/>
        <a:p>
          <a:r>
            <a:rPr lang="en-CA" sz="1800" b="1" dirty="0"/>
            <a:t>Internal balance</a:t>
          </a:r>
          <a:r>
            <a:rPr lang="en-CA" sz="1800" dirty="0"/>
            <a:t> (within categories) – each category should include blocked and not blocked URLs</a:t>
          </a:r>
          <a:endParaRPr lang="en-US" sz="1800" dirty="0"/>
        </a:p>
      </dgm:t>
    </dgm:pt>
    <dgm:pt modelId="{51243CEA-D772-4028-8CFB-7AD4A2195CC4}" type="parTrans" cxnId="{FCD4D603-47C4-41EF-B225-853CA8A1C3E3}">
      <dgm:prSet/>
      <dgm:spPr/>
      <dgm:t>
        <a:bodyPr/>
        <a:lstStyle/>
        <a:p>
          <a:endParaRPr lang="en-US"/>
        </a:p>
      </dgm:t>
    </dgm:pt>
    <dgm:pt modelId="{D5CE86CB-7E07-49D7-8C19-90FBED2D6442}" type="sibTrans" cxnId="{FCD4D603-47C4-41EF-B225-853CA8A1C3E3}">
      <dgm:prSet/>
      <dgm:spPr/>
      <dgm:t>
        <a:bodyPr/>
        <a:lstStyle/>
        <a:p>
          <a:endParaRPr lang="en-US"/>
        </a:p>
      </dgm:t>
    </dgm:pt>
    <dgm:pt modelId="{D9288662-351A-4B72-813F-FD4C10FE9E4A}">
      <dgm:prSet custT="1"/>
      <dgm:spPr/>
      <dgm:t>
        <a:bodyPr/>
        <a:lstStyle/>
        <a:p>
          <a:r>
            <a:rPr lang="en-CA" sz="1800" b="1" dirty="0"/>
            <a:t>External balance</a:t>
          </a:r>
          <a:r>
            <a:rPr lang="en-CA" sz="1800" dirty="0"/>
            <a:t> (between categories)</a:t>
          </a:r>
          <a:r>
            <a:rPr lang="en-CA" sz="1800" i="1" dirty="0"/>
            <a:t> </a:t>
          </a:r>
          <a:r>
            <a:rPr lang="en-CA" sz="1800" dirty="0"/>
            <a:t>– each category should include representative number of URLs (20-40)</a:t>
          </a:r>
          <a:endParaRPr lang="en-US" sz="1800" dirty="0"/>
        </a:p>
      </dgm:t>
    </dgm:pt>
    <dgm:pt modelId="{C90D2013-F45C-4DDD-A909-7F6951F18EAC}" type="parTrans" cxnId="{B9DA4BC3-9046-4267-B82B-85F70E6BA077}">
      <dgm:prSet/>
      <dgm:spPr/>
      <dgm:t>
        <a:bodyPr/>
        <a:lstStyle/>
        <a:p>
          <a:endParaRPr lang="en-US"/>
        </a:p>
      </dgm:t>
    </dgm:pt>
    <dgm:pt modelId="{CB930F5E-69EE-40E5-ABEC-2E7973466584}" type="sibTrans" cxnId="{B9DA4BC3-9046-4267-B82B-85F70E6BA077}">
      <dgm:prSet/>
      <dgm:spPr/>
      <dgm:t>
        <a:bodyPr/>
        <a:lstStyle/>
        <a:p>
          <a:endParaRPr lang="en-US"/>
        </a:p>
      </dgm:t>
    </dgm:pt>
    <dgm:pt modelId="{67ACE985-9215-4352-A6E5-66A47AEB0533}">
      <dgm:prSet/>
      <dgm:spPr/>
      <dgm:t>
        <a:bodyPr/>
        <a:lstStyle/>
        <a:p>
          <a:pPr algn="ctr"/>
          <a:r>
            <a:rPr lang="en-CA" dirty="0"/>
            <a:t>Naturally, some categories (e.g. political criticism, news media) are more populated than others (e.g. porn)</a:t>
          </a:r>
          <a:endParaRPr lang="en-US" dirty="0"/>
        </a:p>
      </dgm:t>
    </dgm:pt>
    <dgm:pt modelId="{17733B7E-7916-4894-B235-703C6D1049A4}" type="parTrans" cxnId="{FA8A5C44-B06D-43BC-9669-97974F9DEBF7}">
      <dgm:prSet/>
      <dgm:spPr/>
      <dgm:t>
        <a:bodyPr/>
        <a:lstStyle/>
        <a:p>
          <a:endParaRPr lang="en-US"/>
        </a:p>
      </dgm:t>
    </dgm:pt>
    <dgm:pt modelId="{C56F358B-4633-4785-A340-ABCF49EF6673}" type="sibTrans" cxnId="{FA8A5C44-B06D-43BC-9669-97974F9DEBF7}">
      <dgm:prSet/>
      <dgm:spPr/>
      <dgm:t>
        <a:bodyPr/>
        <a:lstStyle/>
        <a:p>
          <a:endParaRPr lang="en-US"/>
        </a:p>
      </dgm:t>
    </dgm:pt>
    <dgm:pt modelId="{97B467A4-5D83-4850-A88F-C7528395480E}" type="pres">
      <dgm:prSet presAssocID="{07FCA475-A950-41CE-A7A6-DF188DB0204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041FCDC-4C1B-4081-A999-6692AFE136E2}" type="pres">
      <dgm:prSet presAssocID="{CC7316FC-AA2F-4896-BAEC-CFBB365F3F3F}" presName="hierRoot1" presStyleCnt="0"/>
      <dgm:spPr/>
    </dgm:pt>
    <dgm:pt modelId="{81EBE833-9FA2-43BC-A34D-3F0A934208C7}" type="pres">
      <dgm:prSet presAssocID="{CC7316FC-AA2F-4896-BAEC-CFBB365F3F3F}" presName="composite" presStyleCnt="0"/>
      <dgm:spPr/>
    </dgm:pt>
    <dgm:pt modelId="{19F4E3A9-F699-4B38-B5BB-7943DE8A13B6}" type="pres">
      <dgm:prSet presAssocID="{CC7316FC-AA2F-4896-BAEC-CFBB365F3F3F}" presName="background" presStyleLbl="node0" presStyleIdx="0" presStyleCnt="3"/>
      <dgm:spPr/>
    </dgm:pt>
    <dgm:pt modelId="{AE42C056-0938-4101-A8B8-F5253604E5FF}" type="pres">
      <dgm:prSet presAssocID="{CC7316FC-AA2F-4896-BAEC-CFBB365F3F3F}" presName="text" presStyleLbl="fgAcc0" presStyleIdx="0" presStyleCnt="3">
        <dgm:presLayoutVars>
          <dgm:chPref val="3"/>
        </dgm:presLayoutVars>
      </dgm:prSet>
      <dgm:spPr/>
    </dgm:pt>
    <dgm:pt modelId="{3A7C4001-7111-4AF4-B9EE-ECAB1ECC8118}" type="pres">
      <dgm:prSet presAssocID="{CC7316FC-AA2F-4896-BAEC-CFBB365F3F3F}" presName="hierChild2" presStyleCnt="0"/>
      <dgm:spPr/>
    </dgm:pt>
    <dgm:pt modelId="{8F1D91B3-4080-4329-AF94-42092E4EA407}" type="pres">
      <dgm:prSet presAssocID="{D9288662-351A-4B72-813F-FD4C10FE9E4A}" presName="hierRoot1" presStyleCnt="0"/>
      <dgm:spPr/>
    </dgm:pt>
    <dgm:pt modelId="{37D849C1-72BA-4FC1-9BDB-9E3BEC24FD71}" type="pres">
      <dgm:prSet presAssocID="{D9288662-351A-4B72-813F-FD4C10FE9E4A}" presName="composite" presStyleCnt="0"/>
      <dgm:spPr/>
    </dgm:pt>
    <dgm:pt modelId="{BA557531-626F-4C29-AD7F-46EF3FEB1A15}" type="pres">
      <dgm:prSet presAssocID="{D9288662-351A-4B72-813F-FD4C10FE9E4A}" presName="background" presStyleLbl="node0" presStyleIdx="1" presStyleCnt="3"/>
      <dgm:spPr/>
    </dgm:pt>
    <dgm:pt modelId="{5036E48F-8FBD-42CB-9D5D-E5EBED47A251}" type="pres">
      <dgm:prSet presAssocID="{D9288662-351A-4B72-813F-FD4C10FE9E4A}" presName="text" presStyleLbl="fgAcc0" presStyleIdx="1" presStyleCnt="3">
        <dgm:presLayoutVars>
          <dgm:chPref val="3"/>
        </dgm:presLayoutVars>
      </dgm:prSet>
      <dgm:spPr/>
    </dgm:pt>
    <dgm:pt modelId="{A39EF4F6-B2F8-4EA2-B8EE-6B957B9AF063}" type="pres">
      <dgm:prSet presAssocID="{D9288662-351A-4B72-813F-FD4C10FE9E4A}" presName="hierChild2" presStyleCnt="0"/>
      <dgm:spPr/>
    </dgm:pt>
    <dgm:pt modelId="{C63227E7-6F34-4487-9170-E539B51B0C5D}" type="pres">
      <dgm:prSet presAssocID="{67ACE985-9215-4352-A6E5-66A47AEB0533}" presName="hierRoot1" presStyleCnt="0"/>
      <dgm:spPr/>
    </dgm:pt>
    <dgm:pt modelId="{A58B8F74-A60C-4234-88F7-1B24492C0157}" type="pres">
      <dgm:prSet presAssocID="{67ACE985-9215-4352-A6E5-66A47AEB0533}" presName="composite" presStyleCnt="0"/>
      <dgm:spPr/>
    </dgm:pt>
    <dgm:pt modelId="{1F398480-FE9C-4E52-9A9B-4AE1C918E0F7}" type="pres">
      <dgm:prSet presAssocID="{67ACE985-9215-4352-A6E5-66A47AEB0533}" presName="background" presStyleLbl="node0" presStyleIdx="2" presStyleCnt="3"/>
      <dgm:spPr/>
    </dgm:pt>
    <dgm:pt modelId="{9E980273-54A2-46C2-96DD-E07BC87CD6F3}" type="pres">
      <dgm:prSet presAssocID="{67ACE985-9215-4352-A6E5-66A47AEB0533}" presName="text" presStyleLbl="fgAcc0" presStyleIdx="2" presStyleCnt="3">
        <dgm:presLayoutVars>
          <dgm:chPref val="3"/>
        </dgm:presLayoutVars>
      </dgm:prSet>
      <dgm:spPr/>
    </dgm:pt>
    <dgm:pt modelId="{884F012E-03AB-42DD-A6D0-417AD555CFCD}" type="pres">
      <dgm:prSet presAssocID="{67ACE985-9215-4352-A6E5-66A47AEB0533}" presName="hierChild2" presStyleCnt="0"/>
      <dgm:spPr/>
    </dgm:pt>
  </dgm:ptLst>
  <dgm:cxnLst>
    <dgm:cxn modelId="{FCD4D603-47C4-41EF-B225-853CA8A1C3E3}" srcId="{07FCA475-A950-41CE-A7A6-DF188DB02048}" destId="{CC7316FC-AA2F-4896-BAEC-CFBB365F3F3F}" srcOrd="0" destOrd="0" parTransId="{51243CEA-D772-4028-8CFB-7AD4A2195CC4}" sibTransId="{D5CE86CB-7E07-49D7-8C19-90FBED2D6442}"/>
    <dgm:cxn modelId="{60BB821C-E449-4430-8894-E6D70F603763}" type="presOf" srcId="{07FCA475-A950-41CE-A7A6-DF188DB02048}" destId="{97B467A4-5D83-4850-A88F-C7528395480E}" srcOrd="0" destOrd="0" presId="urn:microsoft.com/office/officeart/2005/8/layout/hierarchy1"/>
    <dgm:cxn modelId="{FA8A5C44-B06D-43BC-9669-97974F9DEBF7}" srcId="{07FCA475-A950-41CE-A7A6-DF188DB02048}" destId="{67ACE985-9215-4352-A6E5-66A47AEB0533}" srcOrd="2" destOrd="0" parTransId="{17733B7E-7916-4894-B235-703C6D1049A4}" sibTransId="{C56F358B-4633-4785-A340-ABCF49EF6673}"/>
    <dgm:cxn modelId="{25C9A272-9927-4B8D-A0E8-A6E5624BFA40}" type="presOf" srcId="{D9288662-351A-4B72-813F-FD4C10FE9E4A}" destId="{5036E48F-8FBD-42CB-9D5D-E5EBED47A251}" srcOrd="0" destOrd="0" presId="urn:microsoft.com/office/officeart/2005/8/layout/hierarchy1"/>
    <dgm:cxn modelId="{B9DA4BC3-9046-4267-B82B-85F70E6BA077}" srcId="{07FCA475-A950-41CE-A7A6-DF188DB02048}" destId="{D9288662-351A-4B72-813F-FD4C10FE9E4A}" srcOrd="1" destOrd="0" parTransId="{C90D2013-F45C-4DDD-A909-7F6951F18EAC}" sibTransId="{CB930F5E-69EE-40E5-ABEC-2E7973466584}"/>
    <dgm:cxn modelId="{1C109ADE-F36A-4B4F-8186-F3E37C0DF635}" type="presOf" srcId="{67ACE985-9215-4352-A6E5-66A47AEB0533}" destId="{9E980273-54A2-46C2-96DD-E07BC87CD6F3}" srcOrd="0" destOrd="0" presId="urn:microsoft.com/office/officeart/2005/8/layout/hierarchy1"/>
    <dgm:cxn modelId="{A002F9F8-DCED-413E-8FBF-014154B27719}" type="presOf" srcId="{CC7316FC-AA2F-4896-BAEC-CFBB365F3F3F}" destId="{AE42C056-0938-4101-A8B8-F5253604E5FF}" srcOrd="0" destOrd="0" presId="urn:microsoft.com/office/officeart/2005/8/layout/hierarchy1"/>
    <dgm:cxn modelId="{7426EE23-0B3A-43A9-8CB0-CE72A01D1BC2}" type="presParOf" srcId="{97B467A4-5D83-4850-A88F-C7528395480E}" destId="{5041FCDC-4C1B-4081-A999-6692AFE136E2}" srcOrd="0" destOrd="0" presId="urn:microsoft.com/office/officeart/2005/8/layout/hierarchy1"/>
    <dgm:cxn modelId="{531EAC3B-5219-4A58-8CDF-8C11C1B8A232}" type="presParOf" srcId="{5041FCDC-4C1B-4081-A999-6692AFE136E2}" destId="{81EBE833-9FA2-43BC-A34D-3F0A934208C7}" srcOrd="0" destOrd="0" presId="urn:microsoft.com/office/officeart/2005/8/layout/hierarchy1"/>
    <dgm:cxn modelId="{C3D0C0CB-FAAF-4AF0-97AE-94C22C44614F}" type="presParOf" srcId="{81EBE833-9FA2-43BC-A34D-3F0A934208C7}" destId="{19F4E3A9-F699-4B38-B5BB-7943DE8A13B6}" srcOrd="0" destOrd="0" presId="urn:microsoft.com/office/officeart/2005/8/layout/hierarchy1"/>
    <dgm:cxn modelId="{549EBB76-3918-45D8-B861-79FBD5C1A5A4}" type="presParOf" srcId="{81EBE833-9FA2-43BC-A34D-3F0A934208C7}" destId="{AE42C056-0938-4101-A8B8-F5253604E5FF}" srcOrd="1" destOrd="0" presId="urn:microsoft.com/office/officeart/2005/8/layout/hierarchy1"/>
    <dgm:cxn modelId="{70889985-3A3F-4C53-BD37-4E217E63E758}" type="presParOf" srcId="{5041FCDC-4C1B-4081-A999-6692AFE136E2}" destId="{3A7C4001-7111-4AF4-B9EE-ECAB1ECC8118}" srcOrd="1" destOrd="0" presId="urn:microsoft.com/office/officeart/2005/8/layout/hierarchy1"/>
    <dgm:cxn modelId="{55800679-AD1B-49D6-9A24-33DBD814FEC0}" type="presParOf" srcId="{97B467A4-5D83-4850-A88F-C7528395480E}" destId="{8F1D91B3-4080-4329-AF94-42092E4EA407}" srcOrd="1" destOrd="0" presId="urn:microsoft.com/office/officeart/2005/8/layout/hierarchy1"/>
    <dgm:cxn modelId="{D927621E-1DCD-44DD-8A5C-1B18DA196777}" type="presParOf" srcId="{8F1D91B3-4080-4329-AF94-42092E4EA407}" destId="{37D849C1-72BA-4FC1-9BDB-9E3BEC24FD71}" srcOrd="0" destOrd="0" presId="urn:microsoft.com/office/officeart/2005/8/layout/hierarchy1"/>
    <dgm:cxn modelId="{D48DC8A8-6F88-4E44-BDEF-97B3B6948DF6}" type="presParOf" srcId="{37D849C1-72BA-4FC1-9BDB-9E3BEC24FD71}" destId="{BA557531-626F-4C29-AD7F-46EF3FEB1A15}" srcOrd="0" destOrd="0" presId="urn:microsoft.com/office/officeart/2005/8/layout/hierarchy1"/>
    <dgm:cxn modelId="{B7D058C3-70F8-4F04-BA41-6F5A754895FB}" type="presParOf" srcId="{37D849C1-72BA-4FC1-9BDB-9E3BEC24FD71}" destId="{5036E48F-8FBD-42CB-9D5D-E5EBED47A251}" srcOrd="1" destOrd="0" presId="urn:microsoft.com/office/officeart/2005/8/layout/hierarchy1"/>
    <dgm:cxn modelId="{CE9BBE1A-6935-4CCA-9639-A2E8A36EE51D}" type="presParOf" srcId="{8F1D91B3-4080-4329-AF94-42092E4EA407}" destId="{A39EF4F6-B2F8-4EA2-B8EE-6B957B9AF063}" srcOrd="1" destOrd="0" presId="urn:microsoft.com/office/officeart/2005/8/layout/hierarchy1"/>
    <dgm:cxn modelId="{23B456ED-1323-4934-93F5-DDE844A9E6E8}" type="presParOf" srcId="{97B467A4-5D83-4850-A88F-C7528395480E}" destId="{C63227E7-6F34-4487-9170-E539B51B0C5D}" srcOrd="2" destOrd="0" presId="urn:microsoft.com/office/officeart/2005/8/layout/hierarchy1"/>
    <dgm:cxn modelId="{850C869B-D5DF-4DB5-9EF4-6DAB9867D3AC}" type="presParOf" srcId="{C63227E7-6F34-4487-9170-E539B51B0C5D}" destId="{A58B8F74-A60C-4234-88F7-1B24492C0157}" srcOrd="0" destOrd="0" presId="urn:microsoft.com/office/officeart/2005/8/layout/hierarchy1"/>
    <dgm:cxn modelId="{260E3209-F6FE-4E50-9228-FA5CA0111E28}" type="presParOf" srcId="{A58B8F74-A60C-4234-88F7-1B24492C0157}" destId="{1F398480-FE9C-4E52-9A9B-4AE1C918E0F7}" srcOrd="0" destOrd="0" presId="urn:microsoft.com/office/officeart/2005/8/layout/hierarchy1"/>
    <dgm:cxn modelId="{E327B80C-853F-4C5A-8708-9A7042FFEE18}" type="presParOf" srcId="{A58B8F74-A60C-4234-88F7-1B24492C0157}" destId="{9E980273-54A2-46C2-96DD-E07BC87CD6F3}" srcOrd="1" destOrd="0" presId="urn:microsoft.com/office/officeart/2005/8/layout/hierarchy1"/>
    <dgm:cxn modelId="{A005FE61-B526-4CB7-8271-8CDC85CD8896}" type="presParOf" srcId="{C63227E7-6F34-4487-9170-E539B51B0C5D}" destId="{884F012E-03AB-42DD-A6D0-417AD555CFC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F03B2B3-2C31-47B9-A045-69BEBBC4A47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0F90BF1D-5E18-4E82-8B86-AF2D23639907}">
      <dgm:prSet/>
      <dgm:spPr/>
      <dgm:t>
        <a:bodyPr/>
        <a:lstStyle/>
        <a:p>
          <a:r>
            <a:rPr lang="en-CA" dirty="0"/>
            <a:t>Updating test lists may be risky in some countries</a:t>
          </a:r>
          <a:endParaRPr lang="en-US" dirty="0"/>
        </a:p>
      </dgm:t>
    </dgm:pt>
    <dgm:pt modelId="{1F030843-4C78-49E9-AEF9-34E0D62F8E20}" type="parTrans" cxnId="{AD03C860-2986-4E60-BA58-6CBF3588A6E0}">
      <dgm:prSet/>
      <dgm:spPr/>
      <dgm:t>
        <a:bodyPr/>
        <a:lstStyle/>
        <a:p>
          <a:endParaRPr lang="en-US"/>
        </a:p>
      </dgm:t>
    </dgm:pt>
    <dgm:pt modelId="{170E028E-9461-4A0A-80A4-F39B522DC261}" type="sibTrans" cxnId="{AD03C860-2986-4E60-BA58-6CBF3588A6E0}">
      <dgm:prSet/>
      <dgm:spPr/>
      <dgm:t>
        <a:bodyPr/>
        <a:lstStyle/>
        <a:p>
          <a:endParaRPr lang="en-US"/>
        </a:p>
      </dgm:t>
    </dgm:pt>
    <dgm:pt modelId="{A59FD7F6-0738-481F-835D-4724EB5E8FF9}">
      <dgm:prSet/>
      <dgm:spPr/>
      <dgm:t>
        <a:bodyPr/>
        <a:lstStyle/>
        <a:p>
          <a:r>
            <a:rPr lang="en-CA"/>
            <a:t>Encrypt your communication with Open PGP (instructions for </a:t>
          </a:r>
          <a:r>
            <a:rPr lang="en-US" u="sng">
              <a:solidFill>
                <a:schemeClr val="tx1">
                  <a:lumMod val="85000"/>
                  <a:lumOff val="15000"/>
                </a:schemeClr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PC</a:t>
          </a:r>
          <a:r>
            <a:rPr lang="en-US"/>
            <a:t> and </a:t>
          </a:r>
          <a:r>
            <a:rPr lang="en-US" u="sng">
              <a:solidFill>
                <a:schemeClr val="tx1">
                  <a:lumMod val="85000"/>
                  <a:lumOff val="15000"/>
                </a:schemeClr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Mac</a:t>
          </a:r>
          <a:r>
            <a:rPr lang="en-CA"/>
            <a:t>)</a:t>
          </a:r>
          <a:endParaRPr lang="en-US"/>
        </a:p>
      </dgm:t>
    </dgm:pt>
    <dgm:pt modelId="{ED1E7076-7BFF-447E-A3B7-D343EE4E5FAF}" type="parTrans" cxnId="{6677D794-5DBF-4A31-9D06-981014D23231}">
      <dgm:prSet/>
      <dgm:spPr/>
      <dgm:t>
        <a:bodyPr/>
        <a:lstStyle/>
        <a:p>
          <a:endParaRPr lang="en-US"/>
        </a:p>
      </dgm:t>
    </dgm:pt>
    <dgm:pt modelId="{18EA2005-9A06-4B4E-9506-B5B6296454C2}" type="sibTrans" cxnId="{6677D794-5DBF-4A31-9D06-981014D23231}">
      <dgm:prSet/>
      <dgm:spPr/>
      <dgm:t>
        <a:bodyPr/>
        <a:lstStyle/>
        <a:p>
          <a:endParaRPr lang="en-US"/>
        </a:p>
      </dgm:t>
    </dgm:pt>
    <dgm:pt modelId="{5718CA0A-558B-4C78-8D15-00A6962AD4FB}">
      <dgm:prSet/>
      <dgm:spPr/>
      <dgm:t>
        <a:bodyPr/>
        <a:lstStyle/>
        <a:p>
          <a:r>
            <a:rPr lang="en-CA"/>
            <a:t>Use </a:t>
          </a:r>
          <a:r>
            <a:rPr lang="en-CA" u="sng">
              <a:hlinkClick xmlns:r="http://schemas.openxmlformats.org/officeDocument/2006/relationships" r:id="rId3"/>
            </a:rPr>
            <a:t>Tor browser</a:t>
          </a:r>
          <a:endParaRPr lang="en-US"/>
        </a:p>
      </dgm:t>
    </dgm:pt>
    <dgm:pt modelId="{03454B3F-E9A9-4B7D-8495-7B497CEB1973}" type="parTrans" cxnId="{EB2BA238-F088-4403-A6A7-9092E4E12C7B}">
      <dgm:prSet/>
      <dgm:spPr/>
      <dgm:t>
        <a:bodyPr/>
        <a:lstStyle/>
        <a:p>
          <a:endParaRPr lang="en-US"/>
        </a:p>
      </dgm:t>
    </dgm:pt>
    <dgm:pt modelId="{0A8FA899-61B6-4AC9-826C-684F3271F939}" type="sibTrans" cxnId="{EB2BA238-F088-4403-A6A7-9092E4E12C7B}">
      <dgm:prSet/>
      <dgm:spPr/>
      <dgm:t>
        <a:bodyPr/>
        <a:lstStyle/>
        <a:p>
          <a:endParaRPr lang="en-US"/>
        </a:p>
      </dgm:t>
    </dgm:pt>
    <dgm:pt modelId="{52545ADF-9339-47FF-9FCC-307629CA169A}">
      <dgm:prSet/>
      <dgm:spPr/>
      <dgm:t>
        <a:bodyPr/>
        <a:lstStyle/>
        <a:p>
          <a:r>
            <a:rPr lang="en-CA"/>
            <a:t>Use a reliable VPN (e.g.</a:t>
          </a:r>
          <a:r>
            <a:rPr lang="en-CA" u="sng">
              <a:hlinkClick xmlns:r="http://schemas.openxmlformats.org/officeDocument/2006/relationships" r:id="rId4"/>
            </a:rPr>
            <a:t> Psiphon</a:t>
          </a:r>
          <a:r>
            <a:rPr lang="en-CA"/>
            <a:t>)</a:t>
          </a:r>
          <a:endParaRPr lang="en-US"/>
        </a:p>
      </dgm:t>
    </dgm:pt>
    <dgm:pt modelId="{21343D6D-4BA7-437D-B13E-02BA184991D7}" type="parTrans" cxnId="{9D4A83BC-A45B-4069-8A21-21348C8557CD}">
      <dgm:prSet/>
      <dgm:spPr/>
      <dgm:t>
        <a:bodyPr/>
        <a:lstStyle/>
        <a:p>
          <a:endParaRPr lang="en-US"/>
        </a:p>
      </dgm:t>
    </dgm:pt>
    <dgm:pt modelId="{BF5E4CA2-7555-4799-81CB-E2349EAEE5CD}" type="sibTrans" cxnId="{9D4A83BC-A45B-4069-8A21-21348C8557CD}">
      <dgm:prSet/>
      <dgm:spPr/>
      <dgm:t>
        <a:bodyPr/>
        <a:lstStyle/>
        <a:p>
          <a:endParaRPr lang="en-US"/>
        </a:p>
      </dgm:t>
    </dgm:pt>
    <dgm:pt modelId="{9EA7000A-5BBF-4584-A165-F41B595BF81C}">
      <dgm:prSet/>
      <dgm:spPr/>
      <dgm:t>
        <a:bodyPr/>
        <a:lstStyle/>
        <a:p>
          <a:r>
            <a:rPr lang="en-CA" dirty="0"/>
            <a:t>Check digital security resources: </a:t>
          </a:r>
          <a:r>
            <a:rPr lang="en-CA" u="sng" dirty="0">
              <a:solidFill>
                <a:schemeClr val="tx1">
                  <a:lumMod val="85000"/>
                  <a:lumOff val="15000"/>
                </a:schemeClr>
              </a:solidFill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Security Planner</a:t>
          </a:r>
          <a:r>
            <a:rPr lang="en-CA" dirty="0"/>
            <a:t>, </a:t>
          </a:r>
          <a:r>
            <a:rPr lang="en-CA" u="sng" dirty="0">
              <a:solidFill>
                <a:schemeClr val="tx1">
                  <a:lumMod val="85000"/>
                  <a:lumOff val="15000"/>
                </a:schemeClr>
              </a:solidFill>
              <a:hlinkClick xmlns:r="http://schemas.openxmlformats.org/officeDocument/2006/relationships"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Security in a Box</a:t>
          </a:r>
          <a:r>
            <a:rPr lang="en-CA" dirty="0"/>
            <a:t>, </a:t>
          </a:r>
          <a:r>
            <a:rPr lang="en-CA" u="sng" dirty="0">
              <a:solidFill>
                <a:schemeClr val="tx1">
                  <a:lumMod val="85000"/>
                  <a:lumOff val="15000"/>
                </a:schemeClr>
              </a:solidFill>
              <a:hlinkClick xmlns:r="http://schemas.openxmlformats.org/officeDocument/2006/relationships"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Digital Hygiene</a:t>
          </a:r>
          <a:r>
            <a:rPr lang="en-CA" u="sng" dirty="0"/>
            <a:t>, etc.</a:t>
          </a:r>
          <a:endParaRPr lang="en-US" dirty="0"/>
        </a:p>
      </dgm:t>
    </dgm:pt>
    <dgm:pt modelId="{B3F3C2C9-123C-44F6-82F9-31CEA3C56ECA}" type="parTrans" cxnId="{FE2EF434-D6EB-417D-9731-7383795C3DD0}">
      <dgm:prSet/>
      <dgm:spPr/>
      <dgm:t>
        <a:bodyPr/>
        <a:lstStyle/>
        <a:p>
          <a:endParaRPr lang="en-US"/>
        </a:p>
      </dgm:t>
    </dgm:pt>
    <dgm:pt modelId="{1F0BE81A-CF1C-4C18-BBC9-7E46E48F3780}" type="sibTrans" cxnId="{FE2EF434-D6EB-417D-9731-7383795C3DD0}">
      <dgm:prSet/>
      <dgm:spPr/>
      <dgm:t>
        <a:bodyPr/>
        <a:lstStyle/>
        <a:p>
          <a:endParaRPr lang="en-US"/>
        </a:p>
      </dgm:t>
    </dgm:pt>
    <dgm:pt modelId="{63B64BEA-C161-4762-BD61-50A1F9C9F44C}" type="pres">
      <dgm:prSet presAssocID="{4F03B2B3-2C31-47B9-A045-69BEBBC4A47D}" presName="root" presStyleCnt="0">
        <dgm:presLayoutVars>
          <dgm:dir/>
          <dgm:resizeHandles val="exact"/>
        </dgm:presLayoutVars>
      </dgm:prSet>
      <dgm:spPr/>
    </dgm:pt>
    <dgm:pt modelId="{51BDC485-6EA4-400A-A00F-7956D5070E69}" type="pres">
      <dgm:prSet presAssocID="{0F90BF1D-5E18-4E82-8B86-AF2D23639907}" presName="compNode" presStyleCnt="0"/>
      <dgm:spPr/>
    </dgm:pt>
    <dgm:pt modelId="{7A1E4038-F415-4159-95FD-7B80551048F9}" type="pres">
      <dgm:prSet presAssocID="{0F90BF1D-5E18-4E82-8B86-AF2D23639907}" presName="bgRect" presStyleLbl="bgShp" presStyleIdx="0" presStyleCnt="5"/>
      <dgm:spPr/>
    </dgm:pt>
    <dgm:pt modelId="{0FB78058-3A29-4D5F-BF3A-EB377241F753}" type="pres">
      <dgm:prSet presAssocID="{0F90BF1D-5E18-4E82-8B86-AF2D23639907}" presName="iconRect" presStyleLbl="node1" presStyleIdx="0" presStyleCnt="5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E98D98F2-056B-4726-B447-DA898EEDE74F}" type="pres">
      <dgm:prSet presAssocID="{0F90BF1D-5E18-4E82-8B86-AF2D23639907}" presName="spaceRect" presStyleCnt="0"/>
      <dgm:spPr/>
    </dgm:pt>
    <dgm:pt modelId="{365E56FD-E030-4A68-8FDF-5EA0A4B1F46B}" type="pres">
      <dgm:prSet presAssocID="{0F90BF1D-5E18-4E82-8B86-AF2D23639907}" presName="parTx" presStyleLbl="revTx" presStyleIdx="0" presStyleCnt="5">
        <dgm:presLayoutVars>
          <dgm:chMax val="0"/>
          <dgm:chPref val="0"/>
        </dgm:presLayoutVars>
      </dgm:prSet>
      <dgm:spPr/>
    </dgm:pt>
    <dgm:pt modelId="{70E3206C-ECAA-4326-BA10-B40DCEA34E32}" type="pres">
      <dgm:prSet presAssocID="{170E028E-9461-4A0A-80A4-F39B522DC261}" presName="sibTrans" presStyleCnt="0"/>
      <dgm:spPr/>
    </dgm:pt>
    <dgm:pt modelId="{B868A948-0443-4C02-B0D4-FF4D349182E3}" type="pres">
      <dgm:prSet presAssocID="{A59FD7F6-0738-481F-835D-4724EB5E8FF9}" presName="compNode" presStyleCnt="0"/>
      <dgm:spPr/>
    </dgm:pt>
    <dgm:pt modelId="{BF654F2F-FF6A-4EDF-9870-4995F95ACD04}" type="pres">
      <dgm:prSet presAssocID="{A59FD7F6-0738-481F-835D-4724EB5E8FF9}" presName="bgRect" presStyleLbl="bgShp" presStyleIdx="1" presStyleCnt="5"/>
      <dgm:spPr/>
    </dgm:pt>
    <dgm:pt modelId="{3DE56949-81CB-4A67-A227-5F3F08440121}" type="pres">
      <dgm:prSet presAssocID="{A59FD7F6-0738-481F-835D-4724EB5E8FF9}" presName="iconRect" presStyleLbl="node1" presStyleIdx="1" presStyleCnt="5"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ey"/>
        </a:ext>
      </dgm:extLst>
    </dgm:pt>
    <dgm:pt modelId="{49391649-CFE6-49D7-8AEB-BAE3EA619F04}" type="pres">
      <dgm:prSet presAssocID="{A59FD7F6-0738-481F-835D-4724EB5E8FF9}" presName="spaceRect" presStyleCnt="0"/>
      <dgm:spPr/>
    </dgm:pt>
    <dgm:pt modelId="{6C2B7C3D-445C-4604-8A89-636C18F5BEFD}" type="pres">
      <dgm:prSet presAssocID="{A59FD7F6-0738-481F-835D-4724EB5E8FF9}" presName="parTx" presStyleLbl="revTx" presStyleIdx="1" presStyleCnt="5">
        <dgm:presLayoutVars>
          <dgm:chMax val="0"/>
          <dgm:chPref val="0"/>
        </dgm:presLayoutVars>
      </dgm:prSet>
      <dgm:spPr/>
    </dgm:pt>
    <dgm:pt modelId="{3A68F8EC-8B8D-4046-B532-ABE51003C507}" type="pres">
      <dgm:prSet presAssocID="{18EA2005-9A06-4B4E-9506-B5B6296454C2}" presName="sibTrans" presStyleCnt="0"/>
      <dgm:spPr/>
    </dgm:pt>
    <dgm:pt modelId="{491591B5-5C55-4128-8973-F8E76E0B0E7E}" type="pres">
      <dgm:prSet presAssocID="{5718CA0A-558B-4C78-8D15-00A6962AD4FB}" presName="compNode" presStyleCnt="0"/>
      <dgm:spPr/>
    </dgm:pt>
    <dgm:pt modelId="{0AEF29D0-5927-4EF3-A6F7-18F59E98A546}" type="pres">
      <dgm:prSet presAssocID="{5718CA0A-558B-4C78-8D15-00A6962AD4FB}" presName="bgRect" presStyleLbl="bgShp" presStyleIdx="2" presStyleCnt="5"/>
      <dgm:spPr/>
    </dgm:pt>
    <dgm:pt modelId="{44BB99FE-3261-4D48-92EE-C31AE3952402}" type="pres">
      <dgm:prSet presAssocID="{5718CA0A-558B-4C78-8D15-00A6962AD4FB}" presName="iconRect" presStyleLbl="node1" presStyleIdx="2" presStyleCnt="5"/>
      <dgm:spPr>
        <a:blipFill>
          <a:blip xmlns:r="http://schemas.openxmlformats.org/officeDocument/2006/relationships"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ternet"/>
        </a:ext>
      </dgm:extLst>
    </dgm:pt>
    <dgm:pt modelId="{03CAECBB-51A2-4850-B3E3-DAF0FC5C380C}" type="pres">
      <dgm:prSet presAssocID="{5718CA0A-558B-4C78-8D15-00A6962AD4FB}" presName="spaceRect" presStyleCnt="0"/>
      <dgm:spPr/>
    </dgm:pt>
    <dgm:pt modelId="{14847257-204E-4BE8-9F21-62CC92B85B4B}" type="pres">
      <dgm:prSet presAssocID="{5718CA0A-558B-4C78-8D15-00A6962AD4FB}" presName="parTx" presStyleLbl="revTx" presStyleIdx="2" presStyleCnt="5">
        <dgm:presLayoutVars>
          <dgm:chMax val="0"/>
          <dgm:chPref val="0"/>
        </dgm:presLayoutVars>
      </dgm:prSet>
      <dgm:spPr/>
    </dgm:pt>
    <dgm:pt modelId="{BE96C08F-4DB7-4808-8B3E-455B7918EC58}" type="pres">
      <dgm:prSet presAssocID="{0A8FA899-61B6-4AC9-826C-684F3271F939}" presName="sibTrans" presStyleCnt="0"/>
      <dgm:spPr/>
    </dgm:pt>
    <dgm:pt modelId="{1442BB94-CC8B-4375-8198-7482BF964D6D}" type="pres">
      <dgm:prSet presAssocID="{52545ADF-9339-47FF-9FCC-307629CA169A}" presName="compNode" presStyleCnt="0"/>
      <dgm:spPr/>
    </dgm:pt>
    <dgm:pt modelId="{B2F36D6A-6A2C-4684-AB9B-BCAD42178854}" type="pres">
      <dgm:prSet presAssocID="{52545ADF-9339-47FF-9FCC-307629CA169A}" presName="bgRect" presStyleLbl="bgShp" presStyleIdx="3" presStyleCnt="5"/>
      <dgm:spPr/>
    </dgm:pt>
    <dgm:pt modelId="{ED1687D1-C256-4178-B7B4-A3697EDFECA0}" type="pres">
      <dgm:prSet presAssocID="{52545ADF-9339-47FF-9FCC-307629CA169A}" presName="iconRect" presStyleLbl="node1" presStyleIdx="3" presStyleCnt="5"/>
      <dgm:spPr>
        <a:blipFill>
          <a:blip xmlns:r="http://schemas.openxmlformats.org/officeDocument/2006/relationships"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932A2E9C-8C4C-4602-8CD1-FB1A9B604002}" type="pres">
      <dgm:prSet presAssocID="{52545ADF-9339-47FF-9FCC-307629CA169A}" presName="spaceRect" presStyleCnt="0"/>
      <dgm:spPr/>
    </dgm:pt>
    <dgm:pt modelId="{11D52B1C-5EEF-4E0B-BBD3-01397F7955F2}" type="pres">
      <dgm:prSet presAssocID="{52545ADF-9339-47FF-9FCC-307629CA169A}" presName="parTx" presStyleLbl="revTx" presStyleIdx="3" presStyleCnt="5">
        <dgm:presLayoutVars>
          <dgm:chMax val="0"/>
          <dgm:chPref val="0"/>
        </dgm:presLayoutVars>
      </dgm:prSet>
      <dgm:spPr/>
    </dgm:pt>
    <dgm:pt modelId="{B312F685-7B77-46F4-9678-54136944FFA1}" type="pres">
      <dgm:prSet presAssocID="{BF5E4CA2-7555-4799-81CB-E2349EAEE5CD}" presName="sibTrans" presStyleCnt="0"/>
      <dgm:spPr/>
    </dgm:pt>
    <dgm:pt modelId="{44C80157-5D46-4217-B038-D373D6D18E70}" type="pres">
      <dgm:prSet presAssocID="{9EA7000A-5BBF-4584-A165-F41B595BF81C}" presName="compNode" presStyleCnt="0"/>
      <dgm:spPr/>
    </dgm:pt>
    <dgm:pt modelId="{B35B1A98-A530-486B-9795-16861D8DB17E}" type="pres">
      <dgm:prSet presAssocID="{9EA7000A-5BBF-4584-A165-F41B595BF81C}" presName="bgRect" presStyleLbl="bgShp" presStyleIdx="4" presStyleCnt="5"/>
      <dgm:spPr/>
    </dgm:pt>
    <dgm:pt modelId="{2E4DABCE-31D7-4236-8F40-74D2652CDFB3}" type="pres">
      <dgm:prSet presAssocID="{9EA7000A-5BBF-4584-A165-F41B595BF81C}" presName="iconRect" presStyleLbl="node1" presStyleIdx="4" presStyleCnt="5"/>
      <dgm:spPr>
        <a:blipFill>
          <a:blip xmlns:r="http://schemas.openxmlformats.org/officeDocument/2006/relationships"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ptop"/>
        </a:ext>
      </dgm:extLst>
    </dgm:pt>
    <dgm:pt modelId="{29568339-AC13-4B47-BADE-B40C09414FBD}" type="pres">
      <dgm:prSet presAssocID="{9EA7000A-5BBF-4584-A165-F41B595BF81C}" presName="spaceRect" presStyleCnt="0"/>
      <dgm:spPr/>
    </dgm:pt>
    <dgm:pt modelId="{B1309AF1-4D2A-46BF-A511-28204961D60C}" type="pres">
      <dgm:prSet presAssocID="{9EA7000A-5BBF-4584-A165-F41B595BF81C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A178C500-D835-4377-91AF-DCC7F2D19D75}" type="presOf" srcId="{52545ADF-9339-47FF-9FCC-307629CA169A}" destId="{11D52B1C-5EEF-4E0B-BBD3-01397F7955F2}" srcOrd="0" destOrd="0" presId="urn:microsoft.com/office/officeart/2018/2/layout/IconVerticalSolidList"/>
    <dgm:cxn modelId="{66A8DC2D-F837-4E0A-94C1-752AA7D34469}" type="presOf" srcId="{4F03B2B3-2C31-47B9-A045-69BEBBC4A47D}" destId="{63B64BEA-C161-4762-BD61-50A1F9C9F44C}" srcOrd="0" destOrd="0" presId="urn:microsoft.com/office/officeart/2018/2/layout/IconVerticalSolidList"/>
    <dgm:cxn modelId="{FE2EF434-D6EB-417D-9731-7383795C3DD0}" srcId="{4F03B2B3-2C31-47B9-A045-69BEBBC4A47D}" destId="{9EA7000A-5BBF-4584-A165-F41B595BF81C}" srcOrd="4" destOrd="0" parTransId="{B3F3C2C9-123C-44F6-82F9-31CEA3C56ECA}" sibTransId="{1F0BE81A-CF1C-4C18-BBC9-7E46E48F3780}"/>
    <dgm:cxn modelId="{4334E837-4874-4266-B662-E98C38C8DD81}" type="presOf" srcId="{9EA7000A-5BBF-4584-A165-F41B595BF81C}" destId="{B1309AF1-4D2A-46BF-A511-28204961D60C}" srcOrd="0" destOrd="0" presId="urn:microsoft.com/office/officeart/2018/2/layout/IconVerticalSolidList"/>
    <dgm:cxn modelId="{EB2BA238-F088-4403-A6A7-9092E4E12C7B}" srcId="{4F03B2B3-2C31-47B9-A045-69BEBBC4A47D}" destId="{5718CA0A-558B-4C78-8D15-00A6962AD4FB}" srcOrd="2" destOrd="0" parTransId="{03454B3F-E9A9-4B7D-8495-7B497CEB1973}" sibTransId="{0A8FA899-61B6-4AC9-826C-684F3271F939}"/>
    <dgm:cxn modelId="{AD03C860-2986-4E60-BA58-6CBF3588A6E0}" srcId="{4F03B2B3-2C31-47B9-A045-69BEBBC4A47D}" destId="{0F90BF1D-5E18-4E82-8B86-AF2D23639907}" srcOrd="0" destOrd="0" parTransId="{1F030843-4C78-49E9-AEF9-34E0D62F8E20}" sibTransId="{170E028E-9461-4A0A-80A4-F39B522DC261}"/>
    <dgm:cxn modelId="{4B08334D-244C-4662-8B49-09B847CD3451}" type="presOf" srcId="{5718CA0A-558B-4C78-8D15-00A6962AD4FB}" destId="{14847257-204E-4BE8-9F21-62CC92B85B4B}" srcOrd="0" destOrd="0" presId="urn:microsoft.com/office/officeart/2018/2/layout/IconVerticalSolidList"/>
    <dgm:cxn modelId="{6677D794-5DBF-4A31-9D06-981014D23231}" srcId="{4F03B2B3-2C31-47B9-A045-69BEBBC4A47D}" destId="{A59FD7F6-0738-481F-835D-4724EB5E8FF9}" srcOrd="1" destOrd="0" parTransId="{ED1E7076-7BFF-447E-A3B7-D343EE4E5FAF}" sibTransId="{18EA2005-9A06-4B4E-9506-B5B6296454C2}"/>
    <dgm:cxn modelId="{9D4A83BC-A45B-4069-8A21-21348C8557CD}" srcId="{4F03B2B3-2C31-47B9-A045-69BEBBC4A47D}" destId="{52545ADF-9339-47FF-9FCC-307629CA169A}" srcOrd="3" destOrd="0" parTransId="{21343D6D-4BA7-437D-B13E-02BA184991D7}" sibTransId="{BF5E4CA2-7555-4799-81CB-E2349EAEE5CD}"/>
    <dgm:cxn modelId="{873B6BC0-501F-47DF-911A-590A19D9E30E}" type="presOf" srcId="{A59FD7F6-0738-481F-835D-4724EB5E8FF9}" destId="{6C2B7C3D-445C-4604-8A89-636C18F5BEFD}" srcOrd="0" destOrd="0" presId="urn:microsoft.com/office/officeart/2018/2/layout/IconVerticalSolidList"/>
    <dgm:cxn modelId="{CC1A15EB-BE9A-4382-8B5C-BEDEFF55820B}" type="presOf" srcId="{0F90BF1D-5E18-4E82-8B86-AF2D23639907}" destId="{365E56FD-E030-4A68-8FDF-5EA0A4B1F46B}" srcOrd="0" destOrd="0" presId="urn:microsoft.com/office/officeart/2018/2/layout/IconVerticalSolidList"/>
    <dgm:cxn modelId="{5089F758-D48C-4493-A6AF-5E2DE4A0EAEB}" type="presParOf" srcId="{63B64BEA-C161-4762-BD61-50A1F9C9F44C}" destId="{51BDC485-6EA4-400A-A00F-7956D5070E69}" srcOrd="0" destOrd="0" presId="urn:microsoft.com/office/officeart/2018/2/layout/IconVerticalSolidList"/>
    <dgm:cxn modelId="{86E42D5F-FF29-4A65-BB77-17D0E94227DC}" type="presParOf" srcId="{51BDC485-6EA4-400A-A00F-7956D5070E69}" destId="{7A1E4038-F415-4159-95FD-7B80551048F9}" srcOrd="0" destOrd="0" presId="urn:microsoft.com/office/officeart/2018/2/layout/IconVerticalSolidList"/>
    <dgm:cxn modelId="{B29FB629-7E4D-47B5-B8C1-A2C87249B17D}" type="presParOf" srcId="{51BDC485-6EA4-400A-A00F-7956D5070E69}" destId="{0FB78058-3A29-4D5F-BF3A-EB377241F753}" srcOrd="1" destOrd="0" presId="urn:microsoft.com/office/officeart/2018/2/layout/IconVerticalSolidList"/>
    <dgm:cxn modelId="{1871A848-4421-4D47-A885-B81709D01D9E}" type="presParOf" srcId="{51BDC485-6EA4-400A-A00F-7956D5070E69}" destId="{E98D98F2-056B-4726-B447-DA898EEDE74F}" srcOrd="2" destOrd="0" presId="urn:microsoft.com/office/officeart/2018/2/layout/IconVerticalSolidList"/>
    <dgm:cxn modelId="{BD5DC37D-3823-443A-B485-246898B11069}" type="presParOf" srcId="{51BDC485-6EA4-400A-A00F-7956D5070E69}" destId="{365E56FD-E030-4A68-8FDF-5EA0A4B1F46B}" srcOrd="3" destOrd="0" presId="urn:microsoft.com/office/officeart/2018/2/layout/IconVerticalSolidList"/>
    <dgm:cxn modelId="{4CABB63D-A161-4299-8ADE-EA85D5C9ED00}" type="presParOf" srcId="{63B64BEA-C161-4762-BD61-50A1F9C9F44C}" destId="{70E3206C-ECAA-4326-BA10-B40DCEA34E32}" srcOrd="1" destOrd="0" presId="urn:microsoft.com/office/officeart/2018/2/layout/IconVerticalSolidList"/>
    <dgm:cxn modelId="{D5B046BA-A901-4240-A3A5-DE476280CD80}" type="presParOf" srcId="{63B64BEA-C161-4762-BD61-50A1F9C9F44C}" destId="{B868A948-0443-4C02-B0D4-FF4D349182E3}" srcOrd="2" destOrd="0" presId="urn:microsoft.com/office/officeart/2018/2/layout/IconVerticalSolidList"/>
    <dgm:cxn modelId="{D2B308FC-729A-4401-BD99-C4167F3AB544}" type="presParOf" srcId="{B868A948-0443-4C02-B0D4-FF4D349182E3}" destId="{BF654F2F-FF6A-4EDF-9870-4995F95ACD04}" srcOrd="0" destOrd="0" presId="urn:microsoft.com/office/officeart/2018/2/layout/IconVerticalSolidList"/>
    <dgm:cxn modelId="{81EDA9F8-AF36-40DE-B0DD-1B539853795C}" type="presParOf" srcId="{B868A948-0443-4C02-B0D4-FF4D349182E3}" destId="{3DE56949-81CB-4A67-A227-5F3F08440121}" srcOrd="1" destOrd="0" presId="urn:microsoft.com/office/officeart/2018/2/layout/IconVerticalSolidList"/>
    <dgm:cxn modelId="{9CAB4B07-6421-44B9-A5BE-BAE5AB156F03}" type="presParOf" srcId="{B868A948-0443-4C02-B0D4-FF4D349182E3}" destId="{49391649-CFE6-49D7-8AEB-BAE3EA619F04}" srcOrd="2" destOrd="0" presId="urn:microsoft.com/office/officeart/2018/2/layout/IconVerticalSolidList"/>
    <dgm:cxn modelId="{EA98B60B-8ADC-4208-9E58-D5C1156742F0}" type="presParOf" srcId="{B868A948-0443-4C02-B0D4-FF4D349182E3}" destId="{6C2B7C3D-445C-4604-8A89-636C18F5BEFD}" srcOrd="3" destOrd="0" presId="urn:microsoft.com/office/officeart/2018/2/layout/IconVerticalSolidList"/>
    <dgm:cxn modelId="{934D1D55-B8D1-4AE7-B6FC-B73844C00339}" type="presParOf" srcId="{63B64BEA-C161-4762-BD61-50A1F9C9F44C}" destId="{3A68F8EC-8B8D-4046-B532-ABE51003C507}" srcOrd="3" destOrd="0" presId="urn:microsoft.com/office/officeart/2018/2/layout/IconVerticalSolidList"/>
    <dgm:cxn modelId="{59B3D635-08D9-4CAD-BD9A-861AC052D617}" type="presParOf" srcId="{63B64BEA-C161-4762-BD61-50A1F9C9F44C}" destId="{491591B5-5C55-4128-8973-F8E76E0B0E7E}" srcOrd="4" destOrd="0" presId="urn:microsoft.com/office/officeart/2018/2/layout/IconVerticalSolidList"/>
    <dgm:cxn modelId="{8767C10B-6756-41B1-BB5C-4191D821340D}" type="presParOf" srcId="{491591B5-5C55-4128-8973-F8E76E0B0E7E}" destId="{0AEF29D0-5927-4EF3-A6F7-18F59E98A546}" srcOrd="0" destOrd="0" presId="urn:microsoft.com/office/officeart/2018/2/layout/IconVerticalSolidList"/>
    <dgm:cxn modelId="{5F3DF7DD-4A2E-430A-B560-E23288AB0823}" type="presParOf" srcId="{491591B5-5C55-4128-8973-F8E76E0B0E7E}" destId="{44BB99FE-3261-4D48-92EE-C31AE3952402}" srcOrd="1" destOrd="0" presId="urn:microsoft.com/office/officeart/2018/2/layout/IconVerticalSolidList"/>
    <dgm:cxn modelId="{B393C508-B19D-40D2-A0BF-2E02DB69E386}" type="presParOf" srcId="{491591B5-5C55-4128-8973-F8E76E0B0E7E}" destId="{03CAECBB-51A2-4850-B3E3-DAF0FC5C380C}" srcOrd="2" destOrd="0" presId="urn:microsoft.com/office/officeart/2018/2/layout/IconVerticalSolidList"/>
    <dgm:cxn modelId="{15931F6C-B356-48E3-A626-FC9F55E529BD}" type="presParOf" srcId="{491591B5-5C55-4128-8973-F8E76E0B0E7E}" destId="{14847257-204E-4BE8-9F21-62CC92B85B4B}" srcOrd="3" destOrd="0" presId="urn:microsoft.com/office/officeart/2018/2/layout/IconVerticalSolidList"/>
    <dgm:cxn modelId="{05A44C00-0300-424B-9664-9731859313E6}" type="presParOf" srcId="{63B64BEA-C161-4762-BD61-50A1F9C9F44C}" destId="{BE96C08F-4DB7-4808-8B3E-455B7918EC58}" srcOrd="5" destOrd="0" presId="urn:microsoft.com/office/officeart/2018/2/layout/IconVerticalSolidList"/>
    <dgm:cxn modelId="{729C40FC-9084-4B37-8E73-CB878F214F24}" type="presParOf" srcId="{63B64BEA-C161-4762-BD61-50A1F9C9F44C}" destId="{1442BB94-CC8B-4375-8198-7482BF964D6D}" srcOrd="6" destOrd="0" presId="urn:microsoft.com/office/officeart/2018/2/layout/IconVerticalSolidList"/>
    <dgm:cxn modelId="{6D412C5C-EECE-4F2A-924F-0739683A1E0B}" type="presParOf" srcId="{1442BB94-CC8B-4375-8198-7482BF964D6D}" destId="{B2F36D6A-6A2C-4684-AB9B-BCAD42178854}" srcOrd="0" destOrd="0" presId="urn:microsoft.com/office/officeart/2018/2/layout/IconVerticalSolidList"/>
    <dgm:cxn modelId="{A2ABB7D1-3CD8-4086-BA20-6B2A5820DFFE}" type="presParOf" srcId="{1442BB94-CC8B-4375-8198-7482BF964D6D}" destId="{ED1687D1-C256-4178-B7B4-A3697EDFECA0}" srcOrd="1" destOrd="0" presId="urn:microsoft.com/office/officeart/2018/2/layout/IconVerticalSolidList"/>
    <dgm:cxn modelId="{B69E2FA9-24D4-4283-B242-436F8DBA7CD6}" type="presParOf" srcId="{1442BB94-CC8B-4375-8198-7482BF964D6D}" destId="{932A2E9C-8C4C-4602-8CD1-FB1A9B604002}" srcOrd="2" destOrd="0" presId="urn:microsoft.com/office/officeart/2018/2/layout/IconVerticalSolidList"/>
    <dgm:cxn modelId="{D9BF82EF-F0B4-4450-97A5-58BAC7761DE2}" type="presParOf" srcId="{1442BB94-CC8B-4375-8198-7482BF964D6D}" destId="{11D52B1C-5EEF-4E0B-BBD3-01397F7955F2}" srcOrd="3" destOrd="0" presId="urn:microsoft.com/office/officeart/2018/2/layout/IconVerticalSolidList"/>
    <dgm:cxn modelId="{2AEFB4CD-E89A-4D31-8940-57FBC12B9406}" type="presParOf" srcId="{63B64BEA-C161-4762-BD61-50A1F9C9F44C}" destId="{B312F685-7B77-46F4-9678-54136944FFA1}" srcOrd="7" destOrd="0" presId="urn:microsoft.com/office/officeart/2018/2/layout/IconVerticalSolidList"/>
    <dgm:cxn modelId="{7011BC75-B3AF-42E4-AF4D-FABCD30BC58A}" type="presParOf" srcId="{63B64BEA-C161-4762-BD61-50A1F9C9F44C}" destId="{44C80157-5D46-4217-B038-D373D6D18E70}" srcOrd="8" destOrd="0" presId="urn:microsoft.com/office/officeart/2018/2/layout/IconVerticalSolidList"/>
    <dgm:cxn modelId="{5DAB77C7-0D0D-49F8-9A29-E4EF6096AB41}" type="presParOf" srcId="{44C80157-5D46-4217-B038-D373D6D18E70}" destId="{B35B1A98-A530-486B-9795-16861D8DB17E}" srcOrd="0" destOrd="0" presId="urn:microsoft.com/office/officeart/2018/2/layout/IconVerticalSolidList"/>
    <dgm:cxn modelId="{A799EC1D-0B0B-4852-9A26-58871B426CEA}" type="presParOf" srcId="{44C80157-5D46-4217-B038-D373D6D18E70}" destId="{2E4DABCE-31D7-4236-8F40-74D2652CDFB3}" srcOrd="1" destOrd="0" presId="urn:microsoft.com/office/officeart/2018/2/layout/IconVerticalSolidList"/>
    <dgm:cxn modelId="{18F09BCF-1F9B-4D3A-8686-295CCC0F0E77}" type="presParOf" srcId="{44C80157-5D46-4217-B038-D373D6D18E70}" destId="{29568339-AC13-4B47-BADE-B40C09414FBD}" srcOrd="2" destOrd="0" presId="urn:microsoft.com/office/officeart/2018/2/layout/IconVerticalSolidList"/>
    <dgm:cxn modelId="{45D51031-8EA7-485B-A64F-E4C831EDC574}" type="presParOf" srcId="{44C80157-5D46-4217-B038-D373D6D18E70}" destId="{B1309AF1-4D2A-46BF-A511-28204961D60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F3F365-F0F3-4E76-A0E4-3B762DB7E8E6}">
      <dsp:nvSpPr>
        <dsp:cNvPr id="0" name=""/>
        <dsp:cNvSpPr/>
      </dsp:nvSpPr>
      <dsp:spPr>
        <a:xfrm>
          <a:off x="0" y="703921"/>
          <a:ext cx="5598506" cy="7722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300" kern="1200" dirty="0"/>
            <a:t>Review &amp; cleaning “bad” URLs</a:t>
          </a:r>
          <a:endParaRPr lang="en-US" sz="3300" kern="1200" dirty="0"/>
        </a:p>
      </dsp:txBody>
      <dsp:txXfrm>
        <a:off x="37696" y="741617"/>
        <a:ext cx="5523114" cy="696808"/>
      </dsp:txXfrm>
    </dsp:sp>
    <dsp:sp modelId="{D270848B-82C7-4E30-9FD1-78635610240D}">
      <dsp:nvSpPr>
        <dsp:cNvPr id="0" name=""/>
        <dsp:cNvSpPr/>
      </dsp:nvSpPr>
      <dsp:spPr>
        <a:xfrm>
          <a:off x="0" y="1571161"/>
          <a:ext cx="5598506" cy="7722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300" kern="1200" dirty="0"/>
            <a:t>Adding fresh websites</a:t>
          </a:r>
          <a:endParaRPr lang="en-US" sz="3300" kern="1200" dirty="0"/>
        </a:p>
      </dsp:txBody>
      <dsp:txXfrm>
        <a:off x="37696" y="1608857"/>
        <a:ext cx="5523114" cy="696808"/>
      </dsp:txXfrm>
    </dsp:sp>
    <dsp:sp modelId="{5A3EFAF4-7417-4C22-A760-61B2FC455634}">
      <dsp:nvSpPr>
        <dsp:cNvPr id="0" name=""/>
        <dsp:cNvSpPr/>
      </dsp:nvSpPr>
      <dsp:spPr>
        <a:xfrm>
          <a:off x="0" y="2438402"/>
          <a:ext cx="5598506" cy="7722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300" kern="1200" dirty="0"/>
            <a:t>Balancing</a:t>
          </a:r>
          <a:endParaRPr lang="en-US" sz="3300" kern="1200" dirty="0"/>
        </a:p>
      </dsp:txBody>
      <dsp:txXfrm>
        <a:off x="37696" y="2476098"/>
        <a:ext cx="5523114" cy="6968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F3F365-F0F3-4E76-A0E4-3B762DB7E8E6}">
      <dsp:nvSpPr>
        <dsp:cNvPr id="0" name=""/>
        <dsp:cNvSpPr/>
      </dsp:nvSpPr>
      <dsp:spPr>
        <a:xfrm>
          <a:off x="0" y="703921"/>
          <a:ext cx="5598506" cy="7722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300" kern="1200" dirty="0"/>
            <a:t>Review &amp; cleaning “bad” URLs</a:t>
          </a:r>
          <a:endParaRPr lang="en-US" sz="3300" kern="1200" dirty="0"/>
        </a:p>
      </dsp:txBody>
      <dsp:txXfrm>
        <a:off x="37696" y="741617"/>
        <a:ext cx="5523114" cy="696808"/>
      </dsp:txXfrm>
    </dsp:sp>
    <dsp:sp modelId="{D270848B-82C7-4E30-9FD1-78635610240D}">
      <dsp:nvSpPr>
        <dsp:cNvPr id="0" name=""/>
        <dsp:cNvSpPr/>
      </dsp:nvSpPr>
      <dsp:spPr>
        <a:xfrm>
          <a:off x="0" y="1571161"/>
          <a:ext cx="5598506" cy="7722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300" kern="1200"/>
            <a:t>Adding fresh URLs</a:t>
          </a:r>
          <a:endParaRPr lang="en-US" sz="3300" kern="1200"/>
        </a:p>
      </dsp:txBody>
      <dsp:txXfrm>
        <a:off x="37696" y="1608857"/>
        <a:ext cx="5523114" cy="696808"/>
      </dsp:txXfrm>
    </dsp:sp>
    <dsp:sp modelId="{5A3EFAF4-7417-4C22-A760-61B2FC455634}">
      <dsp:nvSpPr>
        <dsp:cNvPr id="0" name=""/>
        <dsp:cNvSpPr/>
      </dsp:nvSpPr>
      <dsp:spPr>
        <a:xfrm>
          <a:off x="0" y="2438402"/>
          <a:ext cx="5598506" cy="7722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300" kern="1200" dirty="0"/>
            <a:t>Balancing</a:t>
          </a:r>
          <a:endParaRPr lang="en-US" sz="3300" kern="1200" dirty="0"/>
        </a:p>
      </dsp:txBody>
      <dsp:txXfrm>
        <a:off x="37696" y="2476098"/>
        <a:ext cx="5523114" cy="6968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F4E3A9-F699-4B38-B5BB-7943DE8A13B6}">
      <dsp:nvSpPr>
        <dsp:cNvPr id="0" name=""/>
        <dsp:cNvSpPr/>
      </dsp:nvSpPr>
      <dsp:spPr>
        <a:xfrm>
          <a:off x="0" y="662041"/>
          <a:ext cx="2701230" cy="17152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42C056-0938-4101-A8B8-F5253604E5FF}">
      <dsp:nvSpPr>
        <dsp:cNvPr id="0" name=""/>
        <dsp:cNvSpPr/>
      </dsp:nvSpPr>
      <dsp:spPr>
        <a:xfrm>
          <a:off x="300136" y="947171"/>
          <a:ext cx="2701230" cy="17152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dirty="0"/>
            <a:t>Internal balance</a:t>
          </a:r>
          <a:r>
            <a:rPr lang="en-CA" sz="1800" kern="1200" dirty="0"/>
            <a:t> (within categories) – each category should include blocked and not blocked URLs</a:t>
          </a:r>
          <a:endParaRPr lang="en-US" sz="1800" kern="1200" dirty="0"/>
        </a:p>
      </dsp:txBody>
      <dsp:txXfrm>
        <a:off x="350375" y="997410"/>
        <a:ext cx="2600752" cy="1614803"/>
      </dsp:txXfrm>
    </dsp:sp>
    <dsp:sp modelId="{BA557531-626F-4C29-AD7F-46EF3FEB1A15}">
      <dsp:nvSpPr>
        <dsp:cNvPr id="0" name=""/>
        <dsp:cNvSpPr/>
      </dsp:nvSpPr>
      <dsp:spPr>
        <a:xfrm>
          <a:off x="3301503" y="662041"/>
          <a:ext cx="2701230" cy="17152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36E48F-8FBD-42CB-9D5D-E5EBED47A251}">
      <dsp:nvSpPr>
        <dsp:cNvPr id="0" name=""/>
        <dsp:cNvSpPr/>
      </dsp:nvSpPr>
      <dsp:spPr>
        <a:xfrm>
          <a:off x="3601640" y="947171"/>
          <a:ext cx="2701230" cy="17152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dirty="0"/>
            <a:t>External balance</a:t>
          </a:r>
          <a:r>
            <a:rPr lang="en-CA" sz="1800" kern="1200" dirty="0"/>
            <a:t> (between categories)</a:t>
          </a:r>
          <a:r>
            <a:rPr lang="en-CA" sz="1800" i="1" kern="1200" dirty="0"/>
            <a:t> </a:t>
          </a:r>
          <a:r>
            <a:rPr lang="en-CA" sz="1800" kern="1200" dirty="0"/>
            <a:t>– each category should include representative number of URLs (20-40)</a:t>
          </a:r>
          <a:endParaRPr lang="en-US" sz="1800" kern="1200" dirty="0"/>
        </a:p>
      </dsp:txBody>
      <dsp:txXfrm>
        <a:off x="3651879" y="997410"/>
        <a:ext cx="2600752" cy="1614803"/>
      </dsp:txXfrm>
    </dsp:sp>
    <dsp:sp modelId="{1F398480-FE9C-4E52-9A9B-4AE1C918E0F7}">
      <dsp:nvSpPr>
        <dsp:cNvPr id="0" name=""/>
        <dsp:cNvSpPr/>
      </dsp:nvSpPr>
      <dsp:spPr>
        <a:xfrm>
          <a:off x="6603007" y="662041"/>
          <a:ext cx="2701230" cy="17152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E980273-54A2-46C2-96DD-E07BC87CD6F3}">
      <dsp:nvSpPr>
        <dsp:cNvPr id="0" name=""/>
        <dsp:cNvSpPr/>
      </dsp:nvSpPr>
      <dsp:spPr>
        <a:xfrm>
          <a:off x="6903144" y="947171"/>
          <a:ext cx="2701230" cy="17152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/>
            <a:t>Naturally, some categories (e.g. political criticism, news media) are more populated than others (e.g. porn)</a:t>
          </a:r>
          <a:endParaRPr lang="en-US" sz="2000" kern="1200" dirty="0"/>
        </a:p>
      </dsp:txBody>
      <dsp:txXfrm>
        <a:off x="6953383" y="997410"/>
        <a:ext cx="2600752" cy="16148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E4038-F415-4159-95FD-7B80551048F9}">
      <dsp:nvSpPr>
        <dsp:cNvPr id="0" name=""/>
        <dsp:cNvSpPr/>
      </dsp:nvSpPr>
      <dsp:spPr>
        <a:xfrm>
          <a:off x="0" y="3622"/>
          <a:ext cx="5913437" cy="7716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B78058-3A29-4D5F-BF3A-EB377241F753}">
      <dsp:nvSpPr>
        <dsp:cNvPr id="0" name=""/>
        <dsp:cNvSpPr/>
      </dsp:nvSpPr>
      <dsp:spPr>
        <a:xfrm>
          <a:off x="233421" y="177241"/>
          <a:ext cx="424402" cy="4244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5E56FD-E030-4A68-8FDF-5EA0A4B1F46B}">
      <dsp:nvSpPr>
        <dsp:cNvPr id="0" name=""/>
        <dsp:cNvSpPr/>
      </dsp:nvSpPr>
      <dsp:spPr>
        <a:xfrm>
          <a:off x="891244" y="3622"/>
          <a:ext cx="5022192" cy="771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65" tIns="81665" rIns="81665" bIns="8166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kern="1200" dirty="0"/>
            <a:t>Updating test lists may be risky in some countries</a:t>
          </a:r>
          <a:endParaRPr lang="en-US" sz="1900" kern="1200" dirty="0"/>
        </a:p>
      </dsp:txBody>
      <dsp:txXfrm>
        <a:off x="891244" y="3622"/>
        <a:ext cx="5022192" cy="771640"/>
      </dsp:txXfrm>
    </dsp:sp>
    <dsp:sp modelId="{BF654F2F-FF6A-4EDF-9870-4995F95ACD04}">
      <dsp:nvSpPr>
        <dsp:cNvPr id="0" name=""/>
        <dsp:cNvSpPr/>
      </dsp:nvSpPr>
      <dsp:spPr>
        <a:xfrm>
          <a:off x="0" y="968173"/>
          <a:ext cx="5913437" cy="77164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E56949-81CB-4A67-A227-5F3F08440121}">
      <dsp:nvSpPr>
        <dsp:cNvPr id="0" name=""/>
        <dsp:cNvSpPr/>
      </dsp:nvSpPr>
      <dsp:spPr>
        <a:xfrm>
          <a:off x="233421" y="1141792"/>
          <a:ext cx="424402" cy="4244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2B7C3D-445C-4604-8A89-636C18F5BEFD}">
      <dsp:nvSpPr>
        <dsp:cNvPr id="0" name=""/>
        <dsp:cNvSpPr/>
      </dsp:nvSpPr>
      <dsp:spPr>
        <a:xfrm>
          <a:off x="891244" y="968173"/>
          <a:ext cx="5022192" cy="771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65" tIns="81665" rIns="81665" bIns="8166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kern="1200"/>
            <a:t>Encrypt your communication with Open PGP (instructions for </a:t>
          </a:r>
          <a:r>
            <a:rPr lang="en-US" sz="1900" u="sng" kern="1200">
              <a:solidFill>
                <a:schemeClr val="tx1">
                  <a:lumMod val="85000"/>
                  <a:lumOff val="15000"/>
                </a:schemeClr>
              </a:solidFill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PC</a:t>
          </a:r>
          <a:r>
            <a:rPr lang="en-US" sz="1900" kern="1200"/>
            <a:t> and </a:t>
          </a:r>
          <a:r>
            <a:rPr lang="en-US" sz="1900" u="sng" kern="1200">
              <a:solidFill>
                <a:schemeClr val="tx1">
                  <a:lumMod val="85000"/>
                  <a:lumOff val="15000"/>
                </a:schemeClr>
              </a:solidFill>
              <a:hlinkClick xmlns:r="http://schemas.openxmlformats.org/officeDocument/2006/relationships"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Mac</a:t>
          </a:r>
          <a:r>
            <a:rPr lang="en-CA" sz="1900" kern="1200"/>
            <a:t>)</a:t>
          </a:r>
          <a:endParaRPr lang="en-US" sz="1900" kern="1200"/>
        </a:p>
      </dsp:txBody>
      <dsp:txXfrm>
        <a:off x="891244" y="968173"/>
        <a:ext cx="5022192" cy="771640"/>
      </dsp:txXfrm>
    </dsp:sp>
    <dsp:sp modelId="{0AEF29D0-5927-4EF3-A6F7-18F59E98A546}">
      <dsp:nvSpPr>
        <dsp:cNvPr id="0" name=""/>
        <dsp:cNvSpPr/>
      </dsp:nvSpPr>
      <dsp:spPr>
        <a:xfrm>
          <a:off x="0" y="1932723"/>
          <a:ext cx="5913437" cy="77164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BB99FE-3261-4D48-92EE-C31AE3952402}">
      <dsp:nvSpPr>
        <dsp:cNvPr id="0" name=""/>
        <dsp:cNvSpPr/>
      </dsp:nvSpPr>
      <dsp:spPr>
        <a:xfrm>
          <a:off x="233421" y="2106342"/>
          <a:ext cx="424402" cy="42440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847257-204E-4BE8-9F21-62CC92B85B4B}">
      <dsp:nvSpPr>
        <dsp:cNvPr id="0" name=""/>
        <dsp:cNvSpPr/>
      </dsp:nvSpPr>
      <dsp:spPr>
        <a:xfrm>
          <a:off x="891244" y="1932723"/>
          <a:ext cx="5022192" cy="771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65" tIns="81665" rIns="81665" bIns="8166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kern="1200"/>
            <a:t>Use </a:t>
          </a:r>
          <a:r>
            <a:rPr lang="en-CA" sz="1900" u="sng" kern="1200">
              <a:hlinkClick xmlns:r="http://schemas.openxmlformats.org/officeDocument/2006/relationships" r:id="rId9"/>
            </a:rPr>
            <a:t>Tor browser</a:t>
          </a:r>
          <a:endParaRPr lang="en-US" sz="1900" kern="1200"/>
        </a:p>
      </dsp:txBody>
      <dsp:txXfrm>
        <a:off x="891244" y="1932723"/>
        <a:ext cx="5022192" cy="771640"/>
      </dsp:txXfrm>
    </dsp:sp>
    <dsp:sp modelId="{B2F36D6A-6A2C-4684-AB9B-BCAD42178854}">
      <dsp:nvSpPr>
        <dsp:cNvPr id="0" name=""/>
        <dsp:cNvSpPr/>
      </dsp:nvSpPr>
      <dsp:spPr>
        <a:xfrm>
          <a:off x="0" y="2897274"/>
          <a:ext cx="5913437" cy="77164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1687D1-C256-4178-B7B4-A3697EDFECA0}">
      <dsp:nvSpPr>
        <dsp:cNvPr id="0" name=""/>
        <dsp:cNvSpPr/>
      </dsp:nvSpPr>
      <dsp:spPr>
        <a:xfrm>
          <a:off x="233421" y="3070893"/>
          <a:ext cx="424402" cy="424402"/>
        </a:xfrm>
        <a:prstGeom prst="rect">
          <a:avLst/>
        </a:prstGeom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D52B1C-5EEF-4E0B-BBD3-01397F7955F2}">
      <dsp:nvSpPr>
        <dsp:cNvPr id="0" name=""/>
        <dsp:cNvSpPr/>
      </dsp:nvSpPr>
      <dsp:spPr>
        <a:xfrm>
          <a:off x="891244" y="2897274"/>
          <a:ext cx="5022192" cy="771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65" tIns="81665" rIns="81665" bIns="8166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kern="1200"/>
            <a:t>Use a reliable VPN (e.g.</a:t>
          </a:r>
          <a:r>
            <a:rPr lang="en-CA" sz="1900" u="sng" kern="1200">
              <a:hlinkClick xmlns:r="http://schemas.openxmlformats.org/officeDocument/2006/relationships" r:id="rId12"/>
            </a:rPr>
            <a:t> Psiphon</a:t>
          </a:r>
          <a:r>
            <a:rPr lang="en-CA" sz="1900" kern="1200"/>
            <a:t>)</a:t>
          </a:r>
          <a:endParaRPr lang="en-US" sz="1900" kern="1200"/>
        </a:p>
      </dsp:txBody>
      <dsp:txXfrm>
        <a:off x="891244" y="2897274"/>
        <a:ext cx="5022192" cy="771640"/>
      </dsp:txXfrm>
    </dsp:sp>
    <dsp:sp modelId="{B35B1A98-A530-486B-9795-16861D8DB17E}">
      <dsp:nvSpPr>
        <dsp:cNvPr id="0" name=""/>
        <dsp:cNvSpPr/>
      </dsp:nvSpPr>
      <dsp:spPr>
        <a:xfrm>
          <a:off x="0" y="3861824"/>
          <a:ext cx="5913437" cy="77164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4DABCE-31D7-4236-8F40-74D2652CDFB3}">
      <dsp:nvSpPr>
        <dsp:cNvPr id="0" name=""/>
        <dsp:cNvSpPr/>
      </dsp:nvSpPr>
      <dsp:spPr>
        <a:xfrm>
          <a:off x="233421" y="4035443"/>
          <a:ext cx="424402" cy="424402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309AF1-4D2A-46BF-A511-28204961D60C}">
      <dsp:nvSpPr>
        <dsp:cNvPr id="0" name=""/>
        <dsp:cNvSpPr/>
      </dsp:nvSpPr>
      <dsp:spPr>
        <a:xfrm>
          <a:off x="891244" y="3861824"/>
          <a:ext cx="5022192" cy="771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65" tIns="81665" rIns="81665" bIns="8166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kern="1200" dirty="0"/>
            <a:t>Check digital security resources: </a:t>
          </a:r>
          <a:r>
            <a:rPr lang="en-CA" sz="1900" u="sng" kern="1200" dirty="0">
              <a:solidFill>
                <a:schemeClr val="tx1">
                  <a:lumMod val="85000"/>
                  <a:lumOff val="15000"/>
                </a:schemeClr>
              </a:solidFill>
              <a:hlinkClick xmlns:r="http://schemas.openxmlformats.org/officeDocument/2006/relationships" r:id="rId1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Security Planner</a:t>
          </a:r>
          <a:r>
            <a:rPr lang="en-CA" sz="1900" kern="1200" dirty="0"/>
            <a:t>, </a:t>
          </a:r>
          <a:r>
            <a:rPr lang="en-CA" sz="1900" u="sng" kern="1200" dirty="0">
              <a:solidFill>
                <a:schemeClr val="tx1">
                  <a:lumMod val="85000"/>
                  <a:lumOff val="15000"/>
                </a:schemeClr>
              </a:solidFill>
              <a:hlinkClick xmlns:r="http://schemas.openxmlformats.org/officeDocument/2006/relationships" r:id="rId1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Security in a Box</a:t>
          </a:r>
          <a:r>
            <a:rPr lang="en-CA" sz="1900" kern="1200" dirty="0"/>
            <a:t>, </a:t>
          </a:r>
          <a:r>
            <a:rPr lang="en-CA" sz="1900" u="sng" kern="1200" dirty="0">
              <a:solidFill>
                <a:schemeClr val="tx1">
                  <a:lumMod val="85000"/>
                  <a:lumOff val="15000"/>
                </a:schemeClr>
              </a:solidFill>
              <a:hlinkClick xmlns:r="http://schemas.openxmlformats.org/officeDocument/2006/relationships" r:id="rId1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Digital Hygiene</a:t>
          </a:r>
          <a:r>
            <a:rPr lang="en-CA" sz="1900" u="sng" kern="1200" dirty="0"/>
            <a:t>, etc.</a:t>
          </a:r>
          <a:endParaRPr lang="en-US" sz="1900" kern="1200" dirty="0"/>
        </a:p>
      </dsp:txBody>
      <dsp:txXfrm>
        <a:off x="891244" y="3861824"/>
        <a:ext cx="5022192" cy="7716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10/30/2019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itizenlab/test-lists/tree/master/lists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hyperlink" Target="https://www.alexa.com/toolbar" TargetMode="External"/><Relationship Id="rId4" Type="http://schemas.openxmlformats.org/officeDocument/2006/relationships/hyperlink" Target="http://netalitica.com/wp-content/uploads/2019/03/Sample-CSV-Spreadsheet-for-Updating-Test-Lists.xlsx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belmov.org/" TargetMode="External"/><Relationship Id="rId2" Type="http://schemas.openxmlformats.org/officeDocument/2006/relationships/hyperlink" Target="http://web.archive.org/web/20080729192954/http:/belmov.org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explorer.ooni.org/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linkevich.org/" TargetMode="External"/><Relationship Id="rId2" Type="http://schemas.openxmlformats.org/officeDocument/2006/relationships/hyperlink" Target="http://web.archive.org/web/20080729192954/http:/belmov.org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s://explorer.ooni.org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sudanbaath.20m.com/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sahara-occidental.com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rif24.com/" TargetMode="Externa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domainmarket.com/buynow/modawanati.com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balachon.livejournal.com/" TargetMode="External"/><Relationship Id="rId2" Type="http://schemas.openxmlformats.org/officeDocument/2006/relationships/hyperlink" Target="http://web.archive.org/web/20110719025416/http:/balachon.livejournal.com/#balachon817473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autynidiet.com/" TargetMode="External"/><Relationship Id="rId2" Type="http://schemas.openxmlformats.org/officeDocument/2006/relationships/hyperlink" Target="http://www.endvaw.org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net.net/research/profiles" TargetMode="External"/><Relationship Id="rId7" Type="http://schemas.openxmlformats.org/officeDocument/2006/relationships/hyperlink" Target="https://thenetmonitor.org/" TargetMode="External"/><Relationship Id="rId2" Type="http://schemas.openxmlformats.org/officeDocument/2006/relationships/hyperlink" Target="https://freedomhouse.org/report/freedom-net/freedom-net-2018/rise-digital-authoritarianism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itizenlab.ca/" TargetMode="External"/><Relationship Id="rId5" Type="http://schemas.openxmlformats.org/officeDocument/2006/relationships/hyperlink" Target="https://github.com/citizenlab/test-lists/blob/master/lists/00-LEGEND-new_category_codes.csv" TargetMode="External"/><Relationship Id="rId4" Type="http://schemas.openxmlformats.org/officeDocument/2006/relationships/hyperlink" Target="http://access.opennet.net/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run.ooni.io/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4531B-F3B3-4E1E-9C5A-E295B55867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>
            <a:normAutofit fontScale="90000"/>
          </a:bodyPr>
          <a:lstStyle/>
          <a:p>
            <a:r>
              <a:rPr lang="en-CA"/>
              <a:t>Test lists for measuring Internet censorship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02D29D-CD0D-4A75-A156-4AD304B5AA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/>
          <a:lstStyle/>
          <a:p>
            <a:r>
              <a:rPr lang="en-CA"/>
              <a:t>applicability, problems and solutions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3002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D32A60-013B-47A8-8833-D24240809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27932B-B694-4C4C-90D7-A0333A7C5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969E23-75F3-40E1-BEF7-27E786CE9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303047"/>
            <a:ext cx="3272093" cy="2674198"/>
          </a:xfrm>
        </p:spPr>
        <p:txBody>
          <a:bodyPr anchor="t">
            <a:normAutofit/>
          </a:bodyPr>
          <a:lstStyle/>
          <a:p>
            <a:r>
              <a:rPr lang="en-CA" sz="2800" dirty="0"/>
              <a:t>Updating lists as a 3-stage process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EBB0476-5CF0-4F44-8D68-5D42D7AEE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A9DA474E-6B91-4200-840F-0257B2358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F63C9AD-AE6E-4512-8171-91612E84C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E1A49CE-B63D-457A-A180-1C883E1A6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04B6A04-1467-4220-8E47-1FD3B4DC9F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9384921"/>
              </p:ext>
            </p:extLst>
          </p:nvPr>
        </p:nvGraphicFramePr>
        <p:xfrm>
          <a:off x="5141914" y="1525839"/>
          <a:ext cx="5598506" cy="3914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33334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D32A60-013B-47A8-8833-D24240809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27932B-B694-4C4C-90D7-A0333A7C5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969E23-75F3-40E1-BEF7-27E786CE9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263" y="2303047"/>
            <a:ext cx="3588410" cy="2674198"/>
          </a:xfrm>
        </p:spPr>
        <p:txBody>
          <a:bodyPr anchor="t">
            <a:normAutofit/>
          </a:bodyPr>
          <a:lstStyle/>
          <a:p>
            <a:r>
              <a:rPr lang="en-CA" sz="3200" dirty="0"/>
              <a:t>Cleaning from “bad” URLs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EBB0476-5CF0-4F44-8D68-5D42D7AEE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A9DA474E-6B91-4200-840F-0257B2358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F63C9AD-AE6E-4512-8171-91612E84C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E1A49CE-B63D-457A-A180-1C883E1A6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04B6A04-1467-4220-8E47-1FD3B4DC9F4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41914" y="1525839"/>
          <a:ext cx="5598506" cy="3914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BBE02E56-70B6-4313-8D8C-8723837BA6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68609" y="695738"/>
            <a:ext cx="6806770" cy="474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78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56012FD-74A8-4C91-B318-435CF2B71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5C3D674-3D59-4E93-80CA-0C0A9095E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884B8F8-FDC9-498B-9960-5D7260AF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5E406FE-5908-475D-953A-407D2293D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4176511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method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F2A81E1-BCBE-426B-8C09-33274E69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898C0B-6F5B-44A1-AC7F-8AF54FD507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7147" y="2015732"/>
            <a:ext cx="4486646" cy="34506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Download country list from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000" u="sng" kern="1200" dirty="0">
                <a:solidFill>
                  <a:srgbClr val="0070C0"/>
                </a:solidFill>
                <a:effectLst/>
                <a:latin typeface="+mn-lt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GitHub</a:t>
            </a:r>
            <a:endParaRPr lang="en-US" sz="2000" u="sng" kern="1200" dirty="0">
              <a:solidFill>
                <a:srgbClr val="0070C0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 with copy of original .CSV file </a:t>
            </a:r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8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sample</a:t>
            </a:r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 each URL in your browser</a:t>
            </a:r>
          </a:p>
          <a:p>
            <a:r>
              <a:rPr lang="en-US" dirty="0"/>
              <a:t>Firefox + </a:t>
            </a:r>
            <a:r>
              <a:rPr lang="en-US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Alexa extension</a:t>
            </a:r>
            <a:endParaRPr lang="en-US" sz="2000" kern="1200" dirty="0">
              <a:solidFill>
                <a:srgbClr val="0070C0"/>
              </a:solidFill>
              <a:effectLst/>
            </a:endParaRPr>
          </a:p>
          <a:p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Conduct content analysis of each entry</a:t>
            </a:r>
          </a:p>
          <a:p>
            <a:r>
              <a:rPr lang="en-US" dirty="0"/>
              <a:t>Record findings &amp; make corrections</a:t>
            </a:r>
            <a:endParaRPr lang="en-US" sz="2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75DA434-2FDC-40F5-AC37-682048484C2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6094411" y="1195191"/>
            <a:ext cx="4960442" cy="388154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9D1DDD4-5BB3-45BA-B9B3-06B62299A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24DAE64-2302-42EA-8239-F2F0775C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532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DE133A-9B0C-4227-9AF3-19C06BB15E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439" y="200026"/>
            <a:ext cx="9336674" cy="524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506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690BB-B6E8-446E-88C4-2C1D81B10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URL problems, categorization and solutions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0BCAC-1655-4434-819E-14B6855584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/>
              <a:t>Focus changeover</a:t>
            </a:r>
          </a:p>
          <a:p>
            <a:r>
              <a:rPr lang="en-CA" dirty="0"/>
              <a:t>Dead websites</a:t>
            </a:r>
          </a:p>
          <a:p>
            <a:r>
              <a:rPr lang="en-CA" dirty="0"/>
              <a:t>Outdated</a:t>
            </a:r>
          </a:p>
          <a:p>
            <a:r>
              <a:rPr lang="en-CA" dirty="0"/>
              <a:t>Domains for sale</a:t>
            </a:r>
          </a:p>
          <a:p>
            <a:r>
              <a:rPr lang="en-CA" dirty="0"/>
              <a:t>Purged blogs and social media channels</a:t>
            </a:r>
          </a:p>
          <a:p>
            <a:r>
              <a:rPr lang="en-CA" dirty="0"/>
              <a:t>Domain redirects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18467B-1EC7-4BFE-BD5C-6F6650A0BD3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/>
              <a:t>Irrelevant content</a:t>
            </a:r>
          </a:p>
          <a:p>
            <a:r>
              <a:rPr lang="en-CA" dirty="0"/>
              <a:t>Global list</a:t>
            </a:r>
          </a:p>
          <a:p>
            <a:r>
              <a:rPr lang="en-CA" dirty="0"/>
              <a:t>Duplicates</a:t>
            </a:r>
          </a:p>
          <a:p>
            <a:r>
              <a:rPr lang="en-CA" dirty="0"/>
              <a:t>Wrong categorization</a:t>
            </a:r>
          </a:p>
          <a:p>
            <a:r>
              <a:rPr lang="en-CA" dirty="0"/>
              <a:t>Old domain names</a:t>
            </a:r>
          </a:p>
        </p:txBody>
      </p:sp>
    </p:spTree>
    <p:extLst>
      <p:ext uri="{BB962C8B-B14F-4D97-AF65-F5344CB8AC3E}">
        <p14:creationId xmlns:p14="http://schemas.microsoft.com/office/powerpoint/2010/main" val="1116229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B8132-8434-4498-8520-2A1286D3E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739411"/>
          </a:xfrm>
        </p:spPr>
        <p:txBody>
          <a:bodyPr/>
          <a:lstStyle/>
          <a:p>
            <a:pPr algn="ctr"/>
            <a:r>
              <a:rPr lang="en-CA" dirty="0"/>
              <a:t>URL problems – focus changeover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4E2D43-1AA2-4DC9-8D16-EA03A9879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4390" y="2179947"/>
            <a:ext cx="3137831" cy="430887"/>
          </a:xfrm>
        </p:spPr>
        <p:txBody>
          <a:bodyPr/>
          <a:lstStyle/>
          <a:p>
            <a:pPr algn="ctr"/>
            <a:r>
              <a:rPr lang="en-CA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before</a:t>
            </a:r>
            <a:endParaRPr lang="en-CA" dirty="0">
              <a:solidFill>
                <a:srgbClr val="0070C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23638C-9ECC-42EA-9DFD-EB04A85E3D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337348" y="1939256"/>
            <a:ext cx="2028298" cy="600920"/>
          </a:xfrm>
        </p:spPr>
        <p:txBody>
          <a:bodyPr/>
          <a:lstStyle/>
          <a:p>
            <a:pPr algn="ctr"/>
            <a:r>
              <a:rPr lang="en-CA" dirty="0">
                <a:hlinkClick r:id="rId3"/>
              </a:rPr>
              <a:t>now</a:t>
            </a:r>
            <a:endParaRPr lang="en-CA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962291-0269-4DB8-9FEC-95B854D093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59731" y="2815320"/>
            <a:ext cx="3183532" cy="263737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CA" dirty="0"/>
          </a:p>
          <a:p>
            <a:endParaRPr lang="en-C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59B472-2074-4D84-9A0C-5CC58FC91EA5}"/>
              </a:ext>
            </a:extLst>
          </p:cNvPr>
          <p:cNvSpPr txBox="1"/>
          <p:nvPr/>
        </p:nvSpPr>
        <p:spPr>
          <a:xfrm>
            <a:off x="9197395" y="2109289"/>
            <a:ext cx="20282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200" cap="all" dirty="0">
                <a:solidFill>
                  <a:srgbClr val="00B050"/>
                </a:solidFill>
              </a:rPr>
              <a:t>solution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52F607-9BD7-4B88-A803-682CF2EFD39F}"/>
              </a:ext>
            </a:extLst>
          </p:cNvPr>
          <p:cNvSpPr txBox="1"/>
          <p:nvPr/>
        </p:nvSpPr>
        <p:spPr>
          <a:xfrm>
            <a:off x="8296710" y="2902591"/>
            <a:ext cx="3405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/>
          </a:p>
          <a:p>
            <a:endParaRPr lang="en-CA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14C3685-D549-46AC-B987-4328A2B3DB1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830263" y="2869502"/>
            <a:ext cx="3746500" cy="2541396"/>
          </a:xfrm>
          <a:prstGeom prst="rect">
            <a:avLst/>
          </a:prstGeom>
        </p:spPr>
      </p:pic>
      <p:pic>
        <p:nvPicPr>
          <p:cNvPr id="12" name="Content Placeholder 15">
            <a:extLst>
              <a:ext uri="{FF2B5EF4-FFF2-40B4-BE49-F238E27FC236}">
                <a16:creationId xmlns:a16="http://schemas.microsoft.com/office/drawing/2014/main" id="{2708BA3C-0D2A-406B-9A82-51628779DA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9731" y="2869502"/>
            <a:ext cx="3604093" cy="25602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95068B2-A170-470B-B845-F2C3F66B9C7B}"/>
              </a:ext>
            </a:extLst>
          </p:cNvPr>
          <p:cNvSpPr txBox="1"/>
          <p:nvPr/>
        </p:nvSpPr>
        <p:spPr>
          <a:xfrm>
            <a:off x="8519110" y="2846582"/>
            <a:ext cx="33848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Site of pro-democratic movement from Belarus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Check if site has migrated to a new domain?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Check if site is blocked (</a:t>
            </a:r>
            <a:r>
              <a:rPr lang="en-CA" dirty="0">
                <a:solidFill>
                  <a:srgbClr val="0070C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OONI Explorer</a:t>
            </a:r>
            <a:r>
              <a:rPr lang="en-CA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Keep blocked URLs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Delete the rest</a:t>
            </a:r>
          </a:p>
        </p:txBody>
      </p:sp>
    </p:spTree>
    <p:extLst>
      <p:ext uri="{BB962C8B-B14F-4D97-AF65-F5344CB8AC3E}">
        <p14:creationId xmlns:p14="http://schemas.microsoft.com/office/powerpoint/2010/main" val="2558414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B8132-8434-4498-8520-2A1286D3E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739411"/>
          </a:xfrm>
        </p:spPr>
        <p:txBody>
          <a:bodyPr/>
          <a:lstStyle/>
          <a:p>
            <a:pPr algn="ctr"/>
            <a:r>
              <a:rPr lang="en-CA" dirty="0"/>
              <a:t>URL problems – focus changeover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4E2D43-1AA2-4DC9-8D16-EA03A9879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4290" y="2181708"/>
            <a:ext cx="3137831" cy="430887"/>
          </a:xfrm>
        </p:spPr>
        <p:txBody>
          <a:bodyPr/>
          <a:lstStyle/>
          <a:p>
            <a:pPr algn="ctr"/>
            <a:r>
              <a:rPr lang="en-CA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before</a:t>
            </a:r>
            <a:endParaRPr lang="en-CA" dirty="0">
              <a:solidFill>
                <a:srgbClr val="0070C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23638C-9ECC-42EA-9DFD-EB04A85E3D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78194" y="2011675"/>
            <a:ext cx="2028298" cy="600920"/>
          </a:xfrm>
        </p:spPr>
        <p:txBody>
          <a:bodyPr/>
          <a:lstStyle/>
          <a:p>
            <a:pPr algn="ctr"/>
            <a:r>
              <a:rPr lang="en-CA" dirty="0">
                <a:hlinkClick r:id="rId3"/>
              </a:rPr>
              <a:t>now</a:t>
            </a:r>
            <a:endParaRPr lang="en-CA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962291-0269-4DB8-9FEC-95B854D093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59731" y="2815320"/>
            <a:ext cx="3183532" cy="263737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CA" dirty="0"/>
          </a:p>
          <a:p>
            <a:endParaRPr lang="en-C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59B472-2074-4D84-9A0C-5CC58FC91EA5}"/>
              </a:ext>
            </a:extLst>
          </p:cNvPr>
          <p:cNvSpPr txBox="1"/>
          <p:nvPr/>
        </p:nvSpPr>
        <p:spPr>
          <a:xfrm>
            <a:off x="8985527" y="2181707"/>
            <a:ext cx="20282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200" cap="all" dirty="0">
                <a:solidFill>
                  <a:srgbClr val="00B050"/>
                </a:solidFill>
              </a:rPr>
              <a:t>steps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52F607-9BD7-4B88-A803-682CF2EFD39F}"/>
              </a:ext>
            </a:extLst>
          </p:cNvPr>
          <p:cNvSpPr txBox="1"/>
          <p:nvPr/>
        </p:nvSpPr>
        <p:spPr>
          <a:xfrm>
            <a:off x="8296710" y="2902591"/>
            <a:ext cx="3405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/>
          </a:p>
          <a:p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5068B2-A170-470B-B845-F2C3F66B9C7B}"/>
              </a:ext>
            </a:extLst>
          </p:cNvPr>
          <p:cNvSpPr txBox="1"/>
          <p:nvPr/>
        </p:nvSpPr>
        <p:spPr>
          <a:xfrm>
            <a:off x="8519110" y="2846582"/>
            <a:ext cx="33848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Site of pro-democratic presidential candidate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Present content - irrelevant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May be blocked </a:t>
            </a:r>
            <a:r>
              <a:rPr lang="en-CA" sz="1400" dirty="0"/>
              <a:t>(</a:t>
            </a:r>
            <a:r>
              <a:rPr lang="en-CA" sz="14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OONI Explorer</a:t>
            </a:r>
            <a:r>
              <a:rPr lang="en-CA" sz="1400" dirty="0">
                <a:solidFill>
                  <a:srgbClr val="0070C0"/>
                </a:solidFill>
              </a:rPr>
              <a:t>)</a:t>
            </a:r>
            <a:endParaRPr lang="en-CA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=&gt; </a:t>
            </a:r>
            <a:r>
              <a:rPr lang="en-CA" dirty="0">
                <a:solidFill>
                  <a:srgbClr val="00B050"/>
                </a:solidFill>
              </a:rPr>
              <a:t>keep monitoring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A6F10EA-7F8C-49E7-95DA-B54AB2A2D55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5DF9A66D-D8B8-4A8F-8136-8176172D4C72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562529" y="2824269"/>
            <a:ext cx="3621355" cy="26099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80D2B27-7602-4E52-BB2D-0228B1DB1D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7718" y="2815320"/>
            <a:ext cx="3865815" cy="265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9290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DE133A-9B0C-4227-9AF3-19C06BB15E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439" y="200026"/>
            <a:ext cx="9336674" cy="524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652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B8132-8434-4498-8520-2A1286D3E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739411"/>
          </a:xfrm>
        </p:spPr>
        <p:txBody>
          <a:bodyPr/>
          <a:lstStyle/>
          <a:p>
            <a:pPr algn="ctr"/>
            <a:r>
              <a:rPr lang="en-CA" dirty="0"/>
              <a:t>URL problems – dead websites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4E2D43-1AA2-4DC9-8D16-EA03A9879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4154" y="2239715"/>
            <a:ext cx="3137831" cy="430887"/>
          </a:xfrm>
        </p:spPr>
        <p:txBody>
          <a:bodyPr/>
          <a:lstStyle/>
          <a:p>
            <a:pPr algn="ctr"/>
            <a:r>
              <a:rPr lang="en-CA" dirty="0">
                <a:solidFill>
                  <a:srgbClr val="0070C0"/>
                </a:solidFill>
              </a:rPr>
              <a:t>before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23638C-9ECC-42EA-9DFD-EB04A85E3D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236872" y="2069682"/>
            <a:ext cx="2028298" cy="600920"/>
          </a:xfrm>
        </p:spPr>
        <p:txBody>
          <a:bodyPr/>
          <a:lstStyle/>
          <a:p>
            <a:pPr algn="ctr"/>
            <a:r>
              <a:rPr lang="en-CA" dirty="0"/>
              <a:t>now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962291-0269-4DB8-9FEC-95B854D093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59731" y="2815320"/>
            <a:ext cx="3183532" cy="263737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CA" dirty="0"/>
          </a:p>
          <a:p>
            <a:endParaRPr lang="en-C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59B472-2074-4D84-9A0C-5CC58FC91EA5}"/>
              </a:ext>
            </a:extLst>
          </p:cNvPr>
          <p:cNvSpPr txBox="1"/>
          <p:nvPr/>
        </p:nvSpPr>
        <p:spPr>
          <a:xfrm>
            <a:off x="8985527" y="2239714"/>
            <a:ext cx="20282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200" cap="all" dirty="0">
                <a:solidFill>
                  <a:srgbClr val="00B050"/>
                </a:solidFill>
              </a:rPr>
              <a:t>solution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52F607-9BD7-4B88-A803-682CF2EFD39F}"/>
              </a:ext>
            </a:extLst>
          </p:cNvPr>
          <p:cNvSpPr txBox="1"/>
          <p:nvPr/>
        </p:nvSpPr>
        <p:spPr>
          <a:xfrm>
            <a:off x="8296710" y="2902591"/>
            <a:ext cx="3405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/>
          </a:p>
          <a:p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5068B2-A170-470B-B845-F2C3F66B9C7B}"/>
              </a:ext>
            </a:extLst>
          </p:cNvPr>
          <p:cNvSpPr txBox="1"/>
          <p:nvPr/>
        </p:nvSpPr>
        <p:spPr>
          <a:xfrm>
            <a:off x="8451154" y="2815320"/>
            <a:ext cx="35207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Check if site is blocked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Keep monitoring blocked URLs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Delete the rest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D7ABC46-E448-4455-9FE6-011A1B0798A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5473" y="2865438"/>
            <a:ext cx="3387704" cy="27209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C9A0BF5-E359-4E12-851C-93CAF22B8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697" y="2824269"/>
            <a:ext cx="3759379" cy="276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706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B8132-8434-4498-8520-2A1286D3E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739411"/>
          </a:xfrm>
        </p:spPr>
        <p:txBody>
          <a:bodyPr/>
          <a:lstStyle/>
          <a:p>
            <a:pPr algn="ctr"/>
            <a:r>
              <a:rPr lang="en-CA" dirty="0"/>
              <a:t>URL problems – outdated websites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962291-0269-4DB8-9FEC-95B854D093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59731" y="2815320"/>
            <a:ext cx="3183532" cy="263737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CA" dirty="0"/>
          </a:p>
          <a:p>
            <a:endParaRPr lang="en-C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59B472-2074-4D84-9A0C-5CC58FC91EA5}"/>
              </a:ext>
            </a:extLst>
          </p:cNvPr>
          <p:cNvSpPr txBox="1"/>
          <p:nvPr/>
        </p:nvSpPr>
        <p:spPr>
          <a:xfrm>
            <a:off x="8296710" y="1979392"/>
            <a:ext cx="20282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200" cap="all" dirty="0">
                <a:solidFill>
                  <a:srgbClr val="00B050"/>
                </a:solidFill>
              </a:rPr>
              <a:t>solution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52F607-9BD7-4B88-A803-682CF2EFD39F}"/>
              </a:ext>
            </a:extLst>
          </p:cNvPr>
          <p:cNvSpPr txBox="1"/>
          <p:nvPr/>
        </p:nvSpPr>
        <p:spPr>
          <a:xfrm>
            <a:off x="8296710" y="2902591"/>
            <a:ext cx="3405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/>
          </a:p>
          <a:p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5068B2-A170-470B-B845-F2C3F66B9C7B}"/>
              </a:ext>
            </a:extLst>
          </p:cNvPr>
          <p:cNvSpPr txBox="1"/>
          <p:nvPr/>
        </p:nvSpPr>
        <p:spPr>
          <a:xfrm>
            <a:off x="7417645" y="2636637"/>
            <a:ext cx="37864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Last updated 2005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Check if site is blocked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Check if still popular (Alexa)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Keep popular &amp; blocked URLs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Delete the rest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021316-E417-4DA7-A441-EC89352FE8DA}"/>
              </a:ext>
            </a:extLst>
          </p:cNvPr>
          <p:cNvSpPr txBox="1"/>
          <p:nvPr/>
        </p:nvSpPr>
        <p:spPr>
          <a:xfrm>
            <a:off x="1811916" y="1948614"/>
            <a:ext cx="4848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Political criticism </a:t>
            </a:r>
            <a:r>
              <a:rPr lang="en-CA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site</a:t>
            </a: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(Sudan)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AC54450-CBD5-4566-9EA8-F94B91369F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6377" y="2588962"/>
            <a:ext cx="4639917" cy="329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296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7A01C-B011-44B0-8BF6-E8D7B1B3F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Workshop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7DF20-83D4-483D-B294-98B7993F61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What are test lists?</a:t>
            </a:r>
          </a:p>
          <a:p>
            <a:r>
              <a:rPr lang="en-CA" dirty="0"/>
              <a:t>Types and organization</a:t>
            </a:r>
          </a:p>
          <a:p>
            <a:r>
              <a:rPr lang="en-CA" dirty="0"/>
              <a:t>How to clean lists from bad URLs?</a:t>
            </a:r>
          </a:p>
          <a:p>
            <a:r>
              <a:rPr lang="en-CA" dirty="0"/>
              <a:t>How to update lists with fresh entries?</a:t>
            </a:r>
          </a:p>
          <a:p>
            <a:r>
              <a:rPr lang="en-CA" dirty="0"/>
              <a:t>Balancing lists</a:t>
            </a:r>
          </a:p>
          <a:p>
            <a:r>
              <a:rPr lang="en-CA" dirty="0"/>
              <a:t>Potential risks and safety tips</a:t>
            </a:r>
          </a:p>
        </p:txBody>
      </p:sp>
    </p:spTree>
    <p:extLst>
      <p:ext uri="{BB962C8B-B14F-4D97-AF65-F5344CB8AC3E}">
        <p14:creationId xmlns:p14="http://schemas.microsoft.com/office/powerpoint/2010/main" val="3217490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B8132-8434-4498-8520-2A1286D3E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739411"/>
          </a:xfrm>
        </p:spPr>
        <p:txBody>
          <a:bodyPr/>
          <a:lstStyle/>
          <a:p>
            <a:pPr algn="ctr"/>
            <a:r>
              <a:rPr lang="en-CA" dirty="0"/>
              <a:t>URL problems – outdated websites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962291-0269-4DB8-9FEC-95B854D093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59731" y="2815320"/>
            <a:ext cx="3183532" cy="263737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CA" dirty="0"/>
          </a:p>
          <a:p>
            <a:endParaRPr lang="en-C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59B472-2074-4D84-9A0C-5CC58FC91EA5}"/>
              </a:ext>
            </a:extLst>
          </p:cNvPr>
          <p:cNvSpPr txBox="1"/>
          <p:nvPr/>
        </p:nvSpPr>
        <p:spPr>
          <a:xfrm>
            <a:off x="9587848" y="2040818"/>
            <a:ext cx="20282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200" cap="all" dirty="0">
                <a:solidFill>
                  <a:srgbClr val="00B050"/>
                </a:solidFill>
              </a:rPr>
              <a:t>solution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7F6C27-276D-4BA7-8979-CF99DBB29C19}"/>
              </a:ext>
            </a:extLst>
          </p:cNvPr>
          <p:cNvSpPr txBox="1"/>
          <p:nvPr/>
        </p:nvSpPr>
        <p:spPr>
          <a:xfrm>
            <a:off x="471775" y="2054939"/>
            <a:ext cx="4848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Moroccan environmental </a:t>
            </a:r>
            <a:r>
              <a:rPr lang="en-CA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site</a:t>
            </a:r>
            <a:endParaRPr lang="en-CA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D309E725-8F02-49E9-B8CE-F3069094894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9095741-DA92-49E1-93D7-F3BD91C9DF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821" y="2670603"/>
            <a:ext cx="5142746" cy="301455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308ED80-9A8E-4764-9805-A825BB8803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6680" y="2670603"/>
            <a:ext cx="3715100" cy="301455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F55E40E-3A0C-40FF-99E7-3754B827D8A7}"/>
              </a:ext>
            </a:extLst>
          </p:cNvPr>
          <p:cNvSpPr txBox="1"/>
          <p:nvPr/>
        </p:nvSpPr>
        <p:spPr>
          <a:xfrm>
            <a:off x="5596680" y="2045990"/>
            <a:ext cx="3715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OONI Explorer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52D6B08-619F-4EBE-9BD7-EDCB251779B9}"/>
              </a:ext>
            </a:extLst>
          </p:cNvPr>
          <p:cNvSpPr txBox="1"/>
          <p:nvPr/>
        </p:nvSpPr>
        <p:spPr>
          <a:xfrm>
            <a:off x="9587848" y="2670603"/>
            <a:ext cx="22793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Last updated 2006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Not blocked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Low Alexa rank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CA" dirty="0">
                <a:solidFill>
                  <a:srgbClr val="FF0000"/>
                </a:solidFill>
              </a:rPr>
              <a:t>Delete</a:t>
            </a:r>
          </a:p>
        </p:txBody>
      </p:sp>
    </p:spTree>
    <p:extLst>
      <p:ext uri="{BB962C8B-B14F-4D97-AF65-F5344CB8AC3E}">
        <p14:creationId xmlns:p14="http://schemas.microsoft.com/office/powerpoint/2010/main" val="19552557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B8132-8434-4498-8520-2A1286D3E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739411"/>
          </a:xfrm>
        </p:spPr>
        <p:txBody>
          <a:bodyPr/>
          <a:lstStyle/>
          <a:p>
            <a:pPr algn="ctr"/>
            <a:r>
              <a:rPr lang="en-CA" dirty="0"/>
              <a:t>URL problems – outdated websites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962291-0269-4DB8-9FEC-95B854D093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59731" y="2815320"/>
            <a:ext cx="3183532" cy="263737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CA" dirty="0"/>
          </a:p>
          <a:p>
            <a:endParaRPr lang="en-C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59B472-2074-4D84-9A0C-5CC58FC91EA5}"/>
              </a:ext>
            </a:extLst>
          </p:cNvPr>
          <p:cNvSpPr txBox="1"/>
          <p:nvPr/>
        </p:nvSpPr>
        <p:spPr>
          <a:xfrm>
            <a:off x="8553496" y="2001614"/>
            <a:ext cx="20282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200" cap="all" dirty="0">
                <a:solidFill>
                  <a:srgbClr val="00B050"/>
                </a:solidFill>
              </a:rPr>
              <a:t>solution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7F6C27-276D-4BA7-8979-CF99DBB29C19}"/>
              </a:ext>
            </a:extLst>
          </p:cNvPr>
          <p:cNvSpPr txBox="1"/>
          <p:nvPr/>
        </p:nvSpPr>
        <p:spPr>
          <a:xfrm>
            <a:off x="2335312" y="1970836"/>
            <a:ext cx="4848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Moroccan news </a:t>
            </a:r>
            <a:r>
              <a:rPr lang="en-CA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site</a:t>
            </a:r>
            <a:endParaRPr lang="en-CA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C11652-9544-42AD-B728-793767E2CF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62" y="2612303"/>
            <a:ext cx="5336338" cy="298123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945C21F-C83B-47AD-915C-0929D5B06F65}"/>
              </a:ext>
            </a:extLst>
          </p:cNvPr>
          <p:cNvSpPr txBox="1"/>
          <p:nvPr/>
        </p:nvSpPr>
        <p:spPr>
          <a:xfrm>
            <a:off x="8279935" y="2556907"/>
            <a:ext cx="25754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Last updated 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Not blocked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u="sng" dirty="0"/>
              <a:t>Imprisoned journalists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00B050"/>
                </a:solidFill>
                <a:sym typeface="Wingdings" panose="05000000000000000000" pitchFamily="2" charset="2"/>
              </a:rPr>
              <a:t> </a:t>
            </a:r>
            <a:r>
              <a:rPr lang="en-CA" dirty="0">
                <a:solidFill>
                  <a:srgbClr val="00B050"/>
                </a:solidFill>
              </a:rPr>
              <a:t>Keep monitoring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99055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B8132-8434-4498-8520-2A1286D3E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739411"/>
          </a:xfrm>
        </p:spPr>
        <p:txBody>
          <a:bodyPr/>
          <a:lstStyle/>
          <a:p>
            <a:pPr algn="ctr"/>
            <a:r>
              <a:rPr lang="en-CA" dirty="0"/>
              <a:t>URL problems – domain for sale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4E2D43-1AA2-4DC9-8D16-EA03A9879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0070" y="2239713"/>
            <a:ext cx="3137831" cy="430887"/>
          </a:xfrm>
        </p:spPr>
        <p:txBody>
          <a:bodyPr/>
          <a:lstStyle/>
          <a:p>
            <a:pPr algn="ctr"/>
            <a:r>
              <a:rPr lang="en-CA" dirty="0">
                <a:solidFill>
                  <a:srgbClr val="0070C0"/>
                </a:solidFill>
              </a:rPr>
              <a:t>Before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23638C-9ECC-42EA-9DFD-EB04A85E3D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64087" y="2069681"/>
            <a:ext cx="2028298" cy="600920"/>
          </a:xfrm>
        </p:spPr>
        <p:txBody>
          <a:bodyPr/>
          <a:lstStyle/>
          <a:p>
            <a:pPr algn="ctr"/>
            <a:r>
              <a:rPr lang="en-CA" dirty="0">
                <a:hlinkClick r:id="rId2"/>
              </a:rPr>
              <a:t>now</a:t>
            </a:r>
            <a:endParaRPr lang="en-CA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962291-0269-4DB8-9FEC-95B854D093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59731" y="2815320"/>
            <a:ext cx="3183532" cy="263737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CA" dirty="0"/>
          </a:p>
          <a:p>
            <a:endParaRPr lang="en-C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59B472-2074-4D84-9A0C-5CC58FC91EA5}"/>
              </a:ext>
            </a:extLst>
          </p:cNvPr>
          <p:cNvSpPr txBox="1"/>
          <p:nvPr/>
        </p:nvSpPr>
        <p:spPr>
          <a:xfrm>
            <a:off x="8985527" y="2239714"/>
            <a:ext cx="20282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200" cap="all" dirty="0">
                <a:solidFill>
                  <a:srgbClr val="00B050"/>
                </a:solidFill>
              </a:rPr>
              <a:t>solution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52F607-9BD7-4B88-A803-682CF2EFD39F}"/>
              </a:ext>
            </a:extLst>
          </p:cNvPr>
          <p:cNvSpPr txBox="1"/>
          <p:nvPr/>
        </p:nvSpPr>
        <p:spPr>
          <a:xfrm>
            <a:off x="8296710" y="2902591"/>
            <a:ext cx="3405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/>
          </a:p>
          <a:p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5068B2-A170-470B-B845-F2C3F66B9C7B}"/>
              </a:ext>
            </a:extLst>
          </p:cNvPr>
          <p:cNvSpPr txBox="1"/>
          <p:nvPr/>
        </p:nvSpPr>
        <p:spPr>
          <a:xfrm>
            <a:off x="8451154" y="2815320"/>
            <a:ext cx="35207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Blogging platform (Tunisia)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Update URL if site migrated to new domain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CA" dirty="0">
                <a:solidFill>
                  <a:srgbClr val="FF0000"/>
                </a:solidFill>
              </a:rPr>
              <a:t>Delete</a:t>
            </a:r>
            <a:r>
              <a:rPr lang="en-CA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16978506-C1BD-4B66-94F0-2974C2BFAC5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1787" y="2815320"/>
            <a:ext cx="3454399" cy="2644775"/>
          </a:xfrm>
          <a:prstGeom prst="rect">
            <a:avLst/>
          </a:prstGeom>
        </p:spPr>
      </p:pic>
      <p:pic>
        <p:nvPicPr>
          <p:cNvPr id="15" name="Content Placeholder 11">
            <a:extLst>
              <a:ext uri="{FF2B5EF4-FFF2-40B4-BE49-F238E27FC236}">
                <a16:creationId xmlns:a16="http://schemas.microsoft.com/office/drawing/2014/main" id="{F73DDDC9-0448-4ACB-8D5B-3407C23C1E6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573020" y="2815320"/>
            <a:ext cx="3806594" cy="225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1791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B8132-8434-4498-8520-2A1286D3E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739411"/>
          </a:xfrm>
        </p:spPr>
        <p:txBody>
          <a:bodyPr/>
          <a:lstStyle/>
          <a:p>
            <a:pPr algn="ctr"/>
            <a:r>
              <a:rPr lang="en-CA" dirty="0"/>
              <a:t>URL problems – purged social media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4E2D43-1AA2-4DC9-8D16-EA03A9879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787" y="2239714"/>
            <a:ext cx="3137831" cy="430887"/>
          </a:xfrm>
        </p:spPr>
        <p:txBody>
          <a:bodyPr/>
          <a:lstStyle/>
          <a:p>
            <a:pPr algn="ctr"/>
            <a:r>
              <a:rPr lang="en-CA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Before</a:t>
            </a:r>
            <a:endParaRPr lang="en-CA" dirty="0">
              <a:solidFill>
                <a:srgbClr val="0070C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23638C-9ECC-42EA-9DFD-EB04A85E3D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78194" y="2069681"/>
            <a:ext cx="2028298" cy="600920"/>
          </a:xfrm>
        </p:spPr>
        <p:txBody>
          <a:bodyPr/>
          <a:lstStyle/>
          <a:p>
            <a:pPr algn="ctr"/>
            <a:r>
              <a:rPr lang="en-CA" dirty="0">
                <a:solidFill>
                  <a:srgbClr val="FF0000"/>
                </a:solidFill>
                <a:hlinkClick r:id="rId3"/>
              </a:rPr>
              <a:t>now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962291-0269-4DB8-9FEC-95B854D093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59731" y="2815320"/>
            <a:ext cx="3183532" cy="263737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CA" dirty="0"/>
          </a:p>
          <a:p>
            <a:endParaRPr lang="en-C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59B472-2074-4D84-9A0C-5CC58FC91EA5}"/>
              </a:ext>
            </a:extLst>
          </p:cNvPr>
          <p:cNvSpPr txBox="1"/>
          <p:nvPr/>
        </p:nvSpPr>
        <p:spPr>
          <a:xfrm>
            <a:off x="8985527" y="2239714"/>
            <a:ext cx="20282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200" cap="all" dirty="0">
                <a:solidFill>
                  <a:srgbClr val="00B050"/>
                </a:solidFill>
              </a:rPr>
              <a:t>solution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52F607-9BD7-4B88-A803-682CF2EFD39F}"/>
              </a:ext>
            </a:extLst>
          </p:cNvPr>
          <p:cNvSpPr txBox="1"/>
          <p:nvPr/>
        </p:nvSpPr>
        <p:spPr>
          <a:xfrm>
            <a:off x="8296710" y="2902591"/>
            <a:ext cx="3405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/>
          </a:p>
          <a:p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5068B2-A170-470B-B845-F2C3F66B9C7B}"/>
              </a:ext>
            </a:extLst>
          </p:cNvPr>
          <p:cNvSpPr txBox="1"/>
          <p:nvPr/>
        </p:nvSpPr>
        <p:spPr>
          <a:xfrm>
            <a:off x="8451154" y="2815320"/>
            <a:ext cx="35207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Personal blog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Check if moved to new platform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FF0000"/>
                </a:solidFill>
              </a:rPr>
              <a:t>Delete</a:t>
            </a:r>
            <a:r>
              <a:rPr lang="en-CA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83601E2-9EEF-41BD-8363-23673137FC4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/>
        </p:blipFill>
        <p:spPr>
          <a:xfrm>
            <a:off x="833680" y="2773935"/>
            <a:ext cx="2731774" cy="26447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55F1B73-DA08-444E-8F83-93EB095BA4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3190" y="2788717"/>
            <a:ext cx="3949402" cy="262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6228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B8132-8434-4498-8520-2A1286D3E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739411"/>
          </a:xfrm>
        </p:spPr>
        <p:txBody>
          <a:bodyPr/>
          <a:lstStyle/>
          <a:p>
            <a:pPr algn="ctr"/>
            <a:r>
              <a:rPr lang="en-CA" dirty="0"/>
              <a:t>URL problems – Domain redirects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4E2D43-1AA2-4DC9-8D16-EA03A9879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787" y="2239714"/>
            <a:ext cx="3137831" cy="430887"/>
          </a:xfrm>
        </p:spPr>
        <p:txBody>
          <a:bodyPr/>
          <a:lstStyle/>
          <a:p>
            <a:pPr algn="ctr"/>
            <a:r>
              <a:rPr lang="en-CA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Before</a:t>
            </a:r>
            <a:endParaRPr lang="en-CA" dirty="0">
              <a:solidFill>
                <a:srgbClr val="0070C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23638C-9ECC-42EA-9DFD-EB04A85E3D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78194" y="2069681"/>
            <a:ext cx="2028298" cy="600920"/>
          </a:xfrm>
        </p:spPr>
        <p:txBody>
          <a:bodyPr/>
          <a:lstStyle/>
          <a:p>
            <a:pPr algn="ctr"/>
            <a:r>
              <a:rPr lang="en-CA" dirty="0">
                <a:solidFill>
                  <a:srgbClr val="FF0000"/>
                </a:solidFill>
                <a:hlinkClick r:id="rId3"/>
              </a:rPr>
              <a:t>now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962291-0269-4DB8-9FEC-95B854D093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59731" y="2815320"/>
            <a:ext cx="3183532" cy="263737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CA" dirty="0"/>
          </a:p>
          <a:p>
            <a:endParaRPr lang="en-C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59B472-2074-4D84-9A0C-5CC58FC91EA5}"/>
              </a:ext>
            </a:extLst>
          </p:cNvPr>
          <p:cNvSpPr txBox="1"/>
          <p:nvPr/>
        </p:nvSpPr>
        <p:spPr>
          <a:xfrm>
            <a:off x="8985527" y="2239714"/>
            <a:ext cx="20282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200" cap="all" dirty="0">
                <a:solidFill>
                  <a:srgbClr val="00B050"/>
                </a:solidFill>
              </a:rPr>
              <a:t>solution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52F607-9BD7-4B88-A803-682CF2EFD39F}"/>
              </a:ext>
            </a:extLst>
          </p:cNvPr>
          <p:cNvSpPr txBox="1"/>
          <p:nvPr/>
        </p:nvSpPr>
        <p:spPr>
          <a:xfrm>
            <a:off x="8296710" y="2902591"/>
            <a:ext cx="3405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/>
          </a:p>
          <a:p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5068B2-A170-470B-B845-F2C3F66B9C7B}"/>
              </a:ext>
            </a:extLst>
          </p:cNvPr>
          <p:cNvSpPr txBox="1"/>
          <p:nvPr/>
        </p:nvSpPr>
        <p:spPr>
          <a:xfrm>
            <a:off x="8451154" y="2815320"/>
            <a:ext cx="35207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Human rights site </a:t>
            </a:r>
            <a:r>
              <a:rPr lang="en-CA" dirty="0">
                <a:sym typeface="Wingdings" panose="05000000000000000000" pitchFamily="2" charset="2"/>
              </a:rPr>
              <a:t></a:t>
            </a:r>
            <a:r>
              <a:rPr lang="en-CA" dirty="0"/>
              <a:t> irrelevant content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Update URL if site migrated to new domain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FF0000"/>
                </a:solidFill>
              </a:rPr>
              <a:t>Delete</a:t>
            </a: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478AF123-C83E-445E-8330-CED3D39A8DB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205249" y="2788717"/>
            <a:ext cx="3770906" cy="2644775"/>
          </a:xfrm>
          <a:prstGeom prst="rect">
            <a:avLst/>
          </a:prstGeom>
        </p:spPr>
      </p:pic>
      <p:pic>
        <p:nvPicPr>
          <p:cNvPr id="14" name="Content Placeholder 10">
            <a:extLst>
              <a:ext uri="{FF2B5EF4-FFF2-40B4-BE49-F238E27FC236}">
                <a16:creationId xmlns:a16="http://schemas.microsoft.com/office/drawing/2014/main" id="{4DC5C0E0-9E25-4AF3-8A97-0F70ED3EDB6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365568" y="2788717"/>
            <a:ext cx="3770906" cy="263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3455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B8132-8434-4498-8520-2A1286D3E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739411"/>
          </a:xfrm>
        </p:spPr>
        <p:txBody>
          <a:bodyPr/>
          <a:lstStyle/>
          <a:p>
            <a:pPr algn="ctr"/>
            <a:r>
              <a:rPr lang="en-CA" dirty="0"/>
              <a:t>URL problems – irrelevant content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962291-0269-4DB8-9FEC-95B854D093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59731" y="2815320"/>
            <a:ext cx="3183532" cy="263737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CA" dirty="0"/>
          </a:p>
          <a:p>
            <a:endParaRPr lang="en-C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59B472-2074-4D84-9A0C-5CC58FC91EA5}"/>
              </a:ext>
            </a:extLst>
          </p:cNvPr>
          <p:cNvSpPr txBox="1"/>
          <p:nvPr/>
        </p:nvSpPr>
        <p:spPr>
          <a:xfrm>
            <a:off x="8296710" y="1979392"/>
            <a:ext cx="20282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200" cap="all" dirty="0">
                <a:solidFill>
                  <a:srgbClr val="00B050"/>
                </a:solidFill>
              </a:rPr>
              <a:t>solution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52F607-9BD7-4B88-A803-682CF2EFD39F}"/>
              </a:ext>
            </a:extLst>
          </p:cNvPr>
          <p:cNvSpPr txBox="1"/>
          <p:nvPr/>
        </p:nvSpPr>
        <p:spPr>
          <a:xfrm>
            <a:off x="8296710" y="2902591"/>
            <a:ext cx="3405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/>
          </a:p>
          <a:p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5068B2-A170-470B-B845-F2C3F66B9C7B}"/>
              </a:ext>
            </a:extLst>
          </p:cNvPr>
          <p:cNvSpPr txBox="1"/>
          <p:nvPr/>
        </p:nvSpPr>
        <p:spPr>
          <a:xfrm>
            <a:off x="7417645" y="2636637"/>
            <a:ext cx="3786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FF0000"/>
                </a:solidFill>
              </a:rPr>
              <a:t>Delete</a:t>
            </a:r>
            <a:r>
              <a:rPr lang="en-CA" dirty="0"/>
              <a:t> (if not Control Content)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021316-E417-4DA7-A441-EC89352FE8DA}"/>
              </a:ext>
            </a:extLst>
          </p:cNvPr>
          <p:cNvSpPr txBox="1"/>
          <p:nvPr/>
        </p:nvSpPr>
        <p:spPr>
          <a:xfrm>
            <a:off x="1811916" y="1948614"/>
            <a:ext cx="4848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Irrelevant blog post (Egypt)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AC54450-CBD5-4566-9EA8-F94B91369F6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916377" y="2640199"/>
            <a:ext cx="4639917" cy="319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8412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14AB8-6A37-4EA0-9901-826738153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Other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A7E74-81E6-4E6E-A832-0024B03BBD6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b="1" dirty="0">
                <a:solidFill>
                  <a:srgbClr val="0070C0"/>
                </a:solidFill>
              </a:rPr>
              <a:t>URLs with global relevance </a:t>
            </a:r>
            <a:r>
              <a:rPr lang="en-CA" dirty="0"/>
              <a:t>(e.g. news, human rights, tools)  </a:t>
            </a:r>
            <a:r>
              <a:rPr lang="en-CA" dirty="0">
                <a:sym typeface="Wingdings" panose="05000000000000000000" pitchFamily="2" charset="2"/>
              </a:rPr>
              <a:t></a:t>
            </a:r>
            <a:r>
              <a:rPr lang="en-CA" dirty="0"/>
              <a:t> </a:t>
            </a:r>
            <a:r>
              <a:rPr lang="en-CA" dirty="0">
                <a:solidFill>
                  <a:srgbClr val="00B050"/>
                </a:solidFill>
              </a:rPr>
              <a:t>move</a:t>
            </a:r>
            <a:r>
              <a:rPr lang="en-CA" dirty="0"/>
              <a:t> to Global list</a:t>
            </a:r>
          </a:p>
          <a:p>
            <a:r>
              <a:rPr lang="en-CA" b="1" dirty="0">
                <a:solidFill>
                  <a:srgbClr val="0070C0"/>
                </a:solidFill>
              </a:rPr>
              <a:t>Facebook, Twitter &amp; YouTube pages</a:t>
            </a:r>
            <a:r>
              <a:rPr lang="en-CA" dirty="0"/>
              <a:t> – support HTTPS </a:t>
            </a:r>
            <a:r>
              <a:rPr lang="en-CA" dirty="0">
                <a:sym typeface="Wingdings" panose="05000000000000000000" pitchFamily="2" charset="2"/>
              </a:rPr>
              <a:t></a:t>
            </a:r>
            <a:r>
              <a:rPr lang="en-CA" dirty="0"/>
              <a:t> </a:t>
            </a:r>
            <a:r>
              <a:rPr lang="en-CA" dirty="0">
                <a:solidFill>
                  <a:srgbClr val="FF0000"/>
                </a:solidFill>
              </a:rPr>
              <a:t>delete, </a:t>
            </a:r>
            <a:r>
              <a:rPr lang="en-CA" dirty="0"/>
              <a:t>keep 10 for control purposes</a:t>
            </a:r>
          </a:p>
          <a:p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619246-CA11-43E2-9001-B23797928F7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b="1" dirty="0">
                <a:solidFill>
                  <a:srgbClr val="0070C0"/>
                </a:solidFill>
              </a:rPr>
              <a:t>Duplicates</a:t>
            </a:r>
            <a:r>
              <a:rPr lang="en-CA" dirty="0"/>
              <a:t> – </a:t>
            </a:r>
            <a:r>
              <a:rPr lang="en-CA" dirty="0">
                <a:solidFill>
                  <a:srgbClr val="FF0000"/>
                </a:solidFill>
              </a:rPr>
              <a:t>delete</a:t>
            </a:r>
            <a:r>
              <a:rPr lang="en-CA" dirty="0"/>
              <a:t>. If site has both HTTP and HTTPS, keep only HTTPS</a:t>
            </a:r>
          </a:p>
          <a:p>
            <a:r>
              <a:rPr lang="en-CA" b="1" dirty="0">
                <a:solidFill>
                  <a:srgbClr val="0070C0"/>
                </a:solidFill>
              </a:rPr>
              <a:t>Categorization</a:t>
            </a:r>
            <a:r>
              <a:rPr lang="en-CA" dirty="0"/>
              <a:t> - correct if necessary</a:t>
            </a:r>
          </a:p>
          <a:p>
            <a:r>
              <a:rPr lang="en-CA" b="1" dirty="0">
                <a:solidFill>
                  <a:srgbClr val="0070C0"/>
                </a:solidFill>
              </a:rPr>
              <a:t>Old domains</a:t>
            </a:r>
            <a:r>
              <a:rPr lang="en-CA" dirty="0"/>
              <a:t> – update their URLs</a:t>
            </a:r>
          </a:p>
        </p:txBody>
      </p:sp>
    </p:spTree>
    <p:extLst>
      <p:ext uri="{BB962C8B-B14F-4D97-AF65-F5344CB8AC3E}">
        <p14:creationId xmlns:p14="http://schemas.microsoft.com/office/powerpoint/2010/main" val="16190798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70870-B4D3-4BE5-AD88-0CC84BC4F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288" y="494497"/>
            <a:ext cx="9605635" cy="593638"/>
          </a:xfrm>
        </p:spPr>
        <p:txBody>
          <a:bodyPr>
            <a:normAutofit fontScale="90000"/>
          </a:bodyPr>
          <a:lstStyle/>
          <a:p>
            <a:pPr algn="ctr"/>
            <a:r>
              <a:rPr lang="en-CA" dirty="0"/>
              <a:t>III. Updating lists with new websites</a:t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1F656E-3E14-48A6-ADB5-D306331E54C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Research main political, social &amp; economic issues (Wikipedia, World Factbook)</a:t>
            </a:r>
          </a:p>
          <a:p>
            <a:r>
              <a:rPr lang="en-CA" dirty="0"/>
              <a:t>Identify sensitive &amp; prohibited topics </a:t>
            </a:r>
            <a:r>
              <a:rPr lang="en-CA" dirty="0">
                <a:sym typeface="Wingdings" panose="05000000000000000000" pitchFamily="2" charset="2"/>
              </a:rPr>
              <a:t></a:t>
            </a:r>
            <a:r>
              <a:rPr lang="en-CA" dirty="0"/>
              <a:t> find corresponding websites (</a:t>
            </a:r>
            <a:r>
              <a:rPr lang="en-CA" u="sng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Freedom House</a:t>
            </a:r>
            <a:r>
              <a:rPr lang="en-CA" u="sng" dirty="0"/>
              <a:t>, </a:t>
            </a:r>
            <a:r>
              <a:rPr lang="en-CA" u="sng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OpenNet Initiative</a:t>
            </a:r>
            <a:r>
              <a:rPr lang="en-CA" dirty="0">
                <a:solidFill>
                  <a:srgbClr val="0070C0"/>
                </a:solidFill>
              </a:rPr>
              <a:t>,</a:t>
            </a:r>
            <a:r>
              <a:rPr lang="en-CA" dirty="0"/>
              <a:t> </a:t>
            </a:r>
            <a:r>
              <a:rPr lang="en-CA" u="sng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ONI Access</a:t>
            </a:r>
            <a:r>
              <a:rPr lang="en-CA" u="sng" dirty="0">
                <a:solidFill>
                  <a:srgbClr val="0070C0"/>
                </a:solidFill>
              </a:rPr>
              <a:t>)</a:t>
            </a:r>
          </a:p>
          <a:p>
            <a:r>
              <a:rPr lang="en-CA" dirty="0"/>
              <a:t>Identify previously blocked URLs (use </a:t>
            </a:r>
            <a:r>
              <a:rPr lang="en-CA" u="sng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URL categories</a:t>
            </a:r>
            <a:r>
              <a:rPr lang="en-CA" dirty="0"/>
              <a:t> as guide)</a:t>
            </a:r>
            <a:endParaRPr lang="en-CA" dirty="0">
              <a:solidFill>
                <a:srgbClr val="0070C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767649-3459-40D9-BE3A-B2F366FD0E6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CA" dirty="0"/>
              <a:t>Research on Internet censorship topics (</a:t>
            </a:r>
            <a:r>
              <a:rPr lang="en-CA" u="sng" dirty="0">
                <a:solidFill>
                  <a:srgbClr val="0070C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Citizen Lab</a:t>
            </a:r>
            <a:r>
              <a:rPr lang="en-CA" dirty="0"/>
              <a:t>,</a:t>
            </a:r>
            <a:r>
              <a:rPr lang="en-CA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CA" u="sng" dirty="0">
                <a:solidFill>
                  <a:srgbClr val="0070C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Internet Monitor</a:t>
            </a:r>
            <a:r>
              <a:rPr lang="en-CA" dirty="0"/>
              <a:t>)</a:t>
            </a:r>
          </a:p>
          <a:p>
            <a:r>
              <a:rPr lang="en-CA" dirty="0"/>
              <a:t>Reports by global and local (e.g. Sinar Project, Venezuela Inteligente) digital rights organizations</a:t>
            </a:r>
          </a:p>
          <a:p>
            <a:r>
              <a:rPr lang="en-CA" dirty="0"/>
              <a:t>Articles in local &amp; global media</a:t>
            </a:r>
          </a:p>
          <a:p>
            <a:r>
              <a:rPr lang="en-CA" dirty="0"/>
              <a:t>Web-ethnography – online digital rights forums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D5B918-F6A1-4B40-99CF-3D378CFE3A03}"/>
              </a:ext>
            </a:extLst>
          </p:cNvPr>
          <p:cNvSpPr txBox="1"/>
          <p:nvPr/>
        </p:nvSpPr>
        <p:spPr>
          <a:xfrm>
            <a:off x="2046914" y="1084609"/>
            <a:ext cx="8615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>
                <a:solidFill>
                  <a:srgbClr val="0070C0"/>
                </a:solidFill>
              </a:rPr>
              <a:t>How to Identify fresh URLs?</a:t>
            </a:r>
          </a:p>
        </p:txBody>
      </p:sp>
    </p:spTree>
    <p:extLst>
      <p:ext uri="{BB962C8B-B14F-4D97-AF65-F5344CB8AC3E}">
        <p14:creationId xmlns:p14="http://schemas.microsoft.com/office/powerpoint/2010/main" val="30018085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70870-B4D3-4BE5-AD88-0CC84BC4F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288" y="494497"/>
            <a:ext cx="9605635" cy="593638"/>
          </a:xfrm>
        </p:spPr>
        <p:txBody>
          <a:bodyPr>
            <a:normAutofit fontScale="90000"/>
          </a:bodyPr>
          <a:lstStyle/>
          <a:p>
            <a:pPr algn="ctr"/>
            <a:r>
              <a:rPr lang="en-CA" dirty="0"/>
              <a:t>III. Updating lists with new websites</a:t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1F656E-3E14-48A6-ADB5-D306331E54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33529" y="2036045"/>
            <a:ext cx="4645152" cy="3448595"/>
          </a:xfrm>
        </p:spPr>
        <p:txBody>
          <a:bodyPr>
            <a:normAutofit/>
          </a:bodyPr>
          <a:lstStyle/>
          <a:p>
            <a:r>
              <a:rPr lang="en-CA" dirty="0"/>
              <a:t>Social media channels of activists and communications authorities</a:t>
            </a:r>
          </a:p>
          <a:p>
            <a:r>
              <a:rPr lang="en-CA" dirty="0"/>
              <a:t>Outreach to targeted platforms &amp; local digital rights organizations</a:t>
            </a:r>
          </a:p>
          <a:p>
            <a:r>
              <a:rPr lang="en-CA" dirty="0"/>
              <a:t>Analyze national block lists (if available)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D5B918-F6A1-4B40-99CF-3D378CFE3A03}"/>
              </a:ext>
            </a:extLst>
          </p:cNvPr>
          <p:cNvSpPr txBox="1"/>
          <p:nvPr/>
        </p:nvSpPr>
        <p:spPr>
          <a:xfrm>
            <a:off x="2046914" y="1084609"/>
            <a:ext cx="8615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>
                <a:solidFill>
                  <a:srgbClr val="0070C0"/>
                </a:solidFill>
              </a:rPr>
              <a:t>How to Identify new URLs?</a:t>
            </a:r>
          </a:p>
        </p:txBody>
      </p:sp>
    </p:spTree>
    <p:extLst>
      <p:ext uri="{BB962C8B-B14F-4D97-AF65-F5344CB8AC3E}">
        <p14:creationId xmlns:p14="http://schemas.microsoft.com/office/powerpoint/2010/main" val="17510715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70870-B4D3-4BE5-AD88-0CC84BC4F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288" y="494497"/>
            <a:ext cx="9605635" cy="593638"/>
          </a:xfrm>
        </p:spPr>
        <p:txBody>
          <a:bodyPr>
            <a:normAutofit fontScale="90000"/>
          </a:bodyPr>
          <a:lstStyle/>
          <a:p>
            <a:pPr algn="ctr"/>
            <a:r>
              <a:rPr lang="en-CA" dirty="0"/>
              <a:t>III. Updating lists with new websites</a:t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1F656E-3E14-48A6-ADB5-D306331E54C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Add URLs </a:t>
            </a:r>
            <a:r>
              <a:rPr lang="en-CA" u="sng" dirty="0"/>
              <a:t>exactly</a:t>
            </a:r>
            <a:r>
              <a:rPr lang="en-CA" dirty="0"/>
              <a:t> as they appear in your browser (e.g. </a:t>
            </a:r>
            <a:r>
              <a:rPr lang="en-US" dirty="0"/>
              <a:t>https://tacticaltech.org/)</a:t>
            </a:r>
            <a:endParaRPr lang="en-CA" dirty="0"/>
          </a:p>
          <a:p>
            <a:r>
              <a:rPr lang="en-CA" dirty="0"/>
              <a:t>If given website has both HTTP and HTTPS addresses, enter </a:t>
            </a:r>
            <a:r>
              <a:rPr lang="en-CA" u="sng" dirty="0"/>
              <a:t>only</a:t>
            </a:r>
            <a:r>
              <a:rPr lang="en-CA" dirty="0"/>
              <a:t> HTTPS</a:t>
            </a:r>
          </a:p>
          <a:p>
            <a:r>
              <a:rPr lang="en-CA" dirty="0"/>
              <a:t>Websites with many pages: add URL of home page and country-specific services (e.g. BBC Russia)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767649-3459-40D9-BE3A-B2F366FD0E6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entering a new URL, include:</a:t>
            </a:r>
          </a:p>
          <a:p>
            <a:pPr lvl="1"/>
            <a:r>
              <a:rPr lang="en-US" dirty="0"/>
              <a:t>category code (e.g. NEWS) and description (e.g. News Media) </a:t>
            </a:r>
          </a:p>
          <a:p>
            <a:pPr lvl="1"/>
            <a:r>
              <a:rPr lang="en-US" dirty="0"/>
              <a:t>date in proper format (YYYY-MM-DD)</a:t>
            </a:r>
          </a:p>
          <a:p>
            <a:pPr lvl="1"/>
            <a:r>
              <a:rPr lang="en-US" dirty="0"/>
              <a:t>Contributor – optional</a:t>
            </a:r>
          </a:p>
          <a:p>
            <a:pPr lvl="1"/>
            <a:r>
              <a:rPr lang="en-CA" dirty="0"/>
              <a:t>Notes – useful information about added URL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D5B918-F6A1-4B40-99CF-3D378CFE3A03}"/>
              </a:ext>
            </a:extLst>
          </p:cNvPr>
          <p:cNvSpPr txBox="1"/>
          <p:nvPr/>
        </p:nvSpPr>
        <p:spPr>
          <a:xfrm>
            <a:off x="2046914" y="1084609"/>
            <a:ext cx="8615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>
                <a:solidFill>
                  <a:srgbClr val="0070C0"/>
                </a:solidFill>
              </a:rPr>
              <a:t>How to enter new URLs?</a:t>
            </a:r>
          </a:p>
        </p:txBody>
      </p:sp>
    </p:spTree>
    <p:extLst>
      <p:ext uri="{BB962C8B-B14F-4D97-AF65-F5344CB8AC3E}">
        <p14:creationId xmlns:p14="http://schemas.microsoft.com/office/powerpoint/2010/main" val="3736011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A3119-A54B-4BEC-BC00-AB4E734F9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lists of censored online content – project by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9D8CE-E19B-4836-AB44-831C72ED7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647131"/>
          </a:xfrm>
        </p:spPr>
        <p:txBody>
          <a:bodyPr>
            <a:normAutofit fontScale="92500"/>
          </a:bodyPr>
          <a:lstStyle/>
          <a:p>
            <a:r>
              <a:rPr lang="en-CA" sz="2400" dirty="0"/>
              <a:t>“Censorship findings are only as interesting as the sites and services that you test.” (OONI)</a:t>
            </a:r>
          </a:p>
          <a:p>
            <a:r>
              <a:rPr lang="en-US" sz="2400" dirty="0"/>
              <a:t>Goal: update and clean test list for select states in </a:t>
            </a:r>
            <a:r>
              <a:rPr lang="en-CA" sz="2400" dirty="0"/>
              <a:t>MENA, CIS, China, Pakistan, Turkey and Iran</a:t>
            </a:r>
          </a:p>
          <a:p>
            <a:r>
              <a:rPr lang="en-CA" sz="2400" dirty="0"/>
              <a:t>Developed detailed methodology how to update test lists (http://netalitica.com/)</a:t>
            </a:r>
          </a:p>
          <a:p>
            <a:r>
              <a:rPr lang="en-CA" sz="2400" dirty="0"/>
              <a:t>Increase the scope of the project to include states in Asia, Africa and Latin America</a:t>
            </a:r>
          </a:p>
          <a:p>
            <a:endParaRPr lang="en-US" sz="2400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D0B562-AA7A-4943-B7EA-01A8341B6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6647" y="733563"/>
            <a:ext cx="3420789" cy="152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4069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70870-B4D3-4BE5-AD88-0CC84BC4F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288" y="494497"/>
            <a:ext cx="9605635" cy="593638"/>
          </a:xfrm>
        </p:spPr>
        <p:txBody>
          <a:bodyPr>
            <a:normAutofit fontScale="90000"/>
          </a:bodyPr>
          <a:lstStyle/>
          <a:p>
            <a:pPr algn="ctr"/>
            <a:r>
              <a:rPr lang="en-CA" dirty="0"/>
              <a:t>III. Updating lists with new websites</a:t>
            </a:r>
            <a:br>
              <a:rPr lang="en-CA" dirty="0"/>
            </a:br>
            <a:endParaRPr lang="en-CA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64BC572-5517-4067-AC79-F3309273147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136387"/>
            <a:ext cx="10972799" cy="21498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D5B918-F6A1-4B40-99CF-3D378CFE3A03}"/>
              </a:ext>
            </a:extLst>
          </p:cNvPr>
          <p:cNvSpPr txBox="1"/>
          <p:nvPr/>
        </p:nvSpPr>
        <p:spPr>
          <a:xfrm>
            <a:off x="2046914" y="1084609"/>
            <a:ext cx="8615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>
                <a:solidFill>
                  <a:srgbClr val="0070C0"/>
                </a:solidFill>
              </a:rPr>
              <a:t>How to enter new URLs?</a:t>
            </a:r>
          </a:p>
        </p:txBody>
      </p:sp>
    </p:spTree>
    <p:extLst>
      <p:ext uri="{BB962C8B-B14F-4D97-AF65-F5344CB8AC3E}">
        <p14:creationId xmlns:p14="http://schemas.microsoft.com/office/powerpoint/2010/main" val="36929339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9">
            <a:extLst>
              <a:ext uri="{FF2B5EF4-FFF2-40B4-BE49-F238E27FC236}">
                <a16:creationId xmlns:a16="http://schemas.microsoft.com/office/drawing/2014/main" id="{17424F32-2789-4FF9-8E8A-1252284BF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" name="Picture 11">
            <a:extLst>
              <a:ext uri="{FF2B5EF4-FFF2-40B4-BE49-F238E27FC236}">
                <a16:creationId xmlns:a16="http://schemas.microsoft.com/office/drawing/2014/main" id="{D708C46E-BB60-4B97-8327-D3A475C008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1" name="Straight Connector 13">
            <a:extLst>
              <a:ext uri="{FF2B5EF4-FFF2-40B4-BE49-F238E27FC236}">
                <a16:creationId xmlns:a16="http://schemas.microsoft.com/office/drawing/2014/main" id="{8042755C-F24C-4D08-8E4C-E646382C3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15">
            <a:extLst>
              <a:ext uri="{FF2B5EF4-FFF2-40B4-BE49-F238E27FC236}">
                <a16:creationId xmlns:a16="http://schemas.microsoft.com/office/drawing/2014/main" id="{63E94A00-1A92-47F4-9E2D-E51DFF901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3270870-B4D3-4BE5-AD88-0CC84BC4F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IV. Balancing test lists</a:t>
            </a:r>
            <a:br>
              <a:rPr lang="en-US"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3200" b="0" i="0" kern="1200" cap="all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73F7895-1168-442A-9F36-B7BE681A5FF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72969028"/>
              </p:ext>
            </p:extLst>
          </p:nvPr>
        </p:nvGraphicFramePr>
        <p:xfrm>
          <a:off x="1457043" y="1509184"/>
          <a:ext cx="9604375" cy="3324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676810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9">
            <a:extLst>
              <a:ext uri="{FF2B5EF4-FFF2-40B4-BE49-F238E27FC236}">
                <a16:creationId xmlns:a16="http://schemas.microsoft.com/office/drawing/2014/main" id="{17424F32-2789-4FF9-8E8A-1252284BF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" name="Picture 11">
            <a:extLst>
              <a:ext uri="{FF2B5EF4-FFF2-40B4-BE49-F238E27FC236}">
                <a16:creationId xmlns:a16="http://schemas.microsoft.com/office/drawing/2014/main" id="{D708C46E-BB60-4B97-8327-D3A475C008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3" name="Straight Connector 13">
            <a:extLst>
              <a:ext uri="{FF2B5EF4-FFF2-40B4-BE49-F238E27FC236}">
                <a16:creationId xmlns:a16="http://schemas.microsoft.com/office/drawing/2014/main" id="{8042755C-F24C-4D08-8E4C-E646382C3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15">
            <a:extLst>
              <a:ext uri="{FF2B5EF4-FFF2-40B4-BE49-F238E27FC236}">
                <a16:creationId xmlns:a16="http://schemas.microsoft.com/office/drawing/2014/main" id="{63E94A00-1A92-47F4-9E2D-E51DFF901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2D32A60-013B-47A8-8833-D24240809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E27932B-B694-4C4C-90D7-A0333A7C5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270870-B4D3-4BE5-AD88-0CC84BC4F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303047"/>
            <a:ext cx="3272093" cy="267419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V. safety</a:t>
            </a:r>
            <a:br>
              <a:rPr lang="en-US"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3200" b="0" i="0" kern="1200" cap="all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EBB0476-5CF0-4F44-8D68-5D42D7AEE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Title 1">
            <a:extLst>
              <a:ext uri="{FF2B5EF4-FFF2-40B4-BE49-F238E27FC236}">
                <a16:creationId xmlns:a16="http://schemas.microsoft.com/office/drawing/2014/main" id="{A9DA474E-6B91-4200-840F-0257B2358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F63C9AD-AE6E-4512-8171-91612E84C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E1A49CE-B63D-457A-A180-1C883E1A6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Content Placeholder 2">
            <a:extLst>
              <a:ext uri="{FF2B5EF4-FFF2-40B4-BE49-F238E27FC236}">
                <a16:creationId xmlns:a16="http://schemas.microsoft.com/office/drawing/2014/main" id="{B32447A0-04DD-4A9B-8C1C-EED3677FCDC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12911943"/>
              </p:ext>
            </p:extLst>
          </p:nvPr>
        </p:nvGraphicFramePr>
        <p:xfrm>
          <a:off x="5141913" y="803275"/>
          <a:ext cx="5913437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200776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A3119-A54B-4BEC-BC00-AB4E734F9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lists of censored online content – Netalitica@gmail.com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9D8CE-E19B-4836-AB44-831C72ED7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2920" y="2130031"/>
            <a:ext cx="2699429" cy="36471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MENA</a:t>
            </a:r>
          </a:p>
          <a:p>
            <a:r>
              <a:rPr lang="en-US" dirty="0"/>
              <a:t>Algeria</a:t>
            </a:r>
          </a:p>
          <a:p>
            <a:r>
              <a:rPr lang="en-US" dirty="0"/>
              <a:t>Iraq</a:t>
            </a:r>
          </a:p>
          <a:p>
            <a:r>
              <a:rPr lang="en-US" dirty="0"/>
              <a:t>Lebanon</a:t>
            </a:r>
          </a:p>
          <a:p>
            <a:r>
              <a:rPr lang="en-US" dirty="0"/>
              <a:t>Palestine Territories</a:t>
            </a:r>
          </a:p>
          <a:p>
            <a:r>
              <a:rPr lang="en-US" dirty="0"/>
              <a:t>Qatar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D0B562-AA7A-4943-B7EA-01A8341B6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1226" y="-288634"/>
            <a:ext cx="3420789" cy="1520351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39411ED-C500-4D9B-92DA-3DAD006850F9}"/>
              </a:ext>
            </a:extLst>
          </p:cNvPr>
          <p:cNvSpPr txBox="1">
            <a:spLocks/>
          </p:cNvSpPr>
          <p:nvPr/>
        </p:nvSpPr>
        <p:spPr>
          <a:xfrm>
            <a:off x="1746736" y="2130031"/>
            <a:ext cx="1887238" cy="364713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/>
              <a:t>Latin America</a:t>
            </a:r>
          </a:p>
          <a:p>
            <a:r>
              <a:rPr lang="en-US" sz="2400" dirty="0"/>
              <a:t>Bolivia</a:t>
            </a:r>
          </a:p>
          <a:p>
            <a:r>
              <a:rPr lang="en-US" sz="2400" dirty="0"/>
              <a:t>Brazil</a:t>
            </a:r>
          </a:p>
          <a:p>
            <a:r>
              <a:rPr lang="en-US" sz="2400" dirty="0"/>
              <a:t>Colombia</a:t>
            </a:r>
          </a:p>
          <a:p>
            <a:r>
              <a:rPr lang="en-US" sz="2400" dirty="0"/>
              <a:t>Cuba</a:t>
            </a:r>
          </a:p>
          <a:p>
            <a:r>
              <a:rPr lang="en-US" sz="2400" dirty="0"/>
              <a:t>Ecuador</a:t>
            </a:r>
          </a:p>
          <a:p>
            <a:r>
              <a:rPr lang="en-US" sz="2400" dirty="0"/>
              <a:t>Nicaragua</a:t>
            </a:r>
          </a:p>
          <a:p>
            <a:r>
              <a:rPr lang="en-US" sz="2400" dirty="0"/>
              <a:t>Venezuela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EE826DE-0519-4920-ACF1-4E06C9612FFC}"/>
              </a:ext>
            </a:extLst>
          </p:cNvPr>
          <p:cNvSpPr txBox="1">
            <a:spLocks/>
          </p:cNvSpPr>
          <p:nvPr/>
        </p:nvSpPr>
        <p:spPr>
          <a:xfrm>
            <a:off x="4269940" y="2107411"/>
            <a:ext cx="1887238" cy="364713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900" b="1" dirty="0"/>
              <a:t>Asia</a:t>
            </a:r>
          </a:p>
          <a:p>
            <a:r>
              <a:rPr lang="en-US" sz="2600" dirty="0"/>
              <a:t>India</a:t>
            </a:r>
          </a:p>
          <a:p>
            <a:r>
              <a:rPr lang="en-US" sz="2600" dirty="0"/>
              <a:t>Indonesia</a:t>
            </a:r>
          </a:p>
          <a:p>
            <a:r>
              <a:rPr lang="en-US" sz="2600" dirty="0"/>
              <a:t>Malaysia</a:t>
            </a:r>
          </a:p>
          <a:p>
            <a:r>
              <a:rPr lang="en-US" sz="2600" dirty="0"/>
              <a:t>Hong Kong</a:t>
            </a:r>
          </a:p>
          <a:p>
            <a:r>
              <a:rPr lang="en-US" sz="2600" dirty="0"/>
              <a:t>Myanmar</a:t>
            </a:r>
          </a:p>
          <a:p>
            <a:r>
              <a:rPr lang="en-US" sz="2600" dirty="0"/>
              <a:t>Singapore</a:t>
            </a:r>
          </a:p>
          <a:p>
            <a:r>
              <a:rPr lang="en-US" sz="2600" dirty="0"/>
              <a:t>Thailand</a:t>
            </a:r>
          </a:p>
          <a:p>
            <a:r>
              <a:rPr lang="en-US" sz="2600" dirty="0"/>
              <a:t>Vietnam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9ABBC13-0371-4425-81F8-E68547C70EDA}"/>
              </a:ext>
            </a:extLst>
          </p:cNvPr>
          <p:cNvSpPr txBox="1">
            <a:spLocks/>
          </p:cNvSpPr>
          <p:nvPr/>
        </p:nvSpPr>
        <p:spPr>
          <a:xfrm>
            <a:off x="6376726" y="2107412"/>
            <a:ext cx="1887238" cy="36471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Africa</a:t>
            </a:r>
          </a:p>
          <a:p>
            <a:r>
              <a:rPr lang="en-US" dirty="0"/>
              <a:t>Burundi</a:t>
            </a:r>
          </a:p>
          <a:p>
            <a:r>
              <a:rPr lang="en-US" dirty="0"/>
              <a:t>Cameroon</a:t>
            </a:r>
          </a:p>
          <a:p>
            <a:r>
              <a:rPr lang="en-US" dirty="0"/>
              <a:t>Ethiopia</a:t>
            </a:r>
          </a:p>
          <a:p>
            <a:r>
              <a:rPr lang="en-US" dirty="0"/>
              <a:t>Kenya</a:t>
            </a:r>
          </a:p>
          <a:p>
            <a:r>
              <a:rPr lang="en-US" dirty="0"/>
              <a:t>South Africa</a:t>
            </a:r>
          </a:p>
          <a:p>
            <a:r>
              <a:rPr lang="en-US" dirty="0"/>
              <a:t>Uganda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253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56012FD-74A8-4C91-B318-435CF2B71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5C3D674-3D59-4E93-80CA-0C0A9095E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884B8F8-FDC9-498B-9960-5D7260AF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B4E8E24-E0E4-4FE5-A476-FED934D5C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4176511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What are test lists?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F2A81E1-BCBE-426B-8C09-33274E69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53F3C6-6504-445F-91C4-E2F01CA555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51581" y="2015732"/>
            <a:ext cx="4172212" cy="34506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Machine-readable files made up of URLs tested for censorship by network measurement tools (e.g. OONI Probe, Centinel)</a:t>
            </a:r>
          </a:p>
          <a:p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Include a sample of interesting websites covering most spheres of social life</a:t>
            </a:r>
          </a:p>
          <a:p>
            <a:r>
              <a:rPr lang="en-US" dirty="0"/>
              <a:t>Jonathan </a:t>
            </a:r>
            <a:r>
              <a:rPr lang="en-US" dirty="0" err="1"/>
              <a:t>Zittrain</a:t>
            </a:r>
            <a:r>
              <a:rPr lang="en-US" dirty="0"/>
              <a:t>, OpenNet Initiative</a:t>
            </a:r>
            <a:endParaRPr lang="en-US" sz="2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2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9FCE193-1288-4208-BCB5-857060B5CE4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686338" y="1274717"/>
            <a:ext cx="6150527" cy="396346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9D1DDD4-5BB3-45BA-B9B3-06B62299A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24DAE64-2302-42EA-8239-F2F0775C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3015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B8132-8434-4498-8520-2A1286D3E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739411"/>
          </a:xfrm>
        </p:spPr>
        <p:txBody>
          <a:bodyPr/>
          <a:lstStyle/>
          <a:p>
            <a:pPr algn="ctr"/>
            <a:r>
              <a:rPr lang="en-CA" dirty="0"/>
              <a:t>Types of Test lists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4E2D43-1AA2-4DC9-8D16-EA03A9879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1540" y="1887543"/>
            <a:ext cx="3183532" cy="801943"/>
          </a:xfrm>
        </p:spPr>
        <p:txBody>
          <a:bodyPr/>
          <a:lstStyle/>
          <a:p>
            <a:pPr algn="ctr"/>
            <a:r>
              <a:rPr lang="en-CA" dirty="0"/>
              <a:t>Country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7AE154-B02A-41E9-86D3-AF10B753BD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0509" y="2817948"/>
            <a:ext cx="3745594" cy="2644457"/>
          </a:xfrm>
        </p:spPr>
        <p:txBody>
          <a:bodyPr>
            <a:normAutofit/>
          </a:bodyPr>
          <a:lstStyle/>
          <a:p>
            <a:r>
              <a:rPr lang="en-CA" dirty="0"/>
              <a:t>Tested in a specific country</a:t>
            </a:r>
          </a:p>
          <a:p>
            <a:r>
              <a:rPr lang="en-CA" dirty="0"/>
              <a:t>URLs relevant to single country</a:t>
            </a:r>
          </a:p>
          <a:p>
            <a:r>
              <a:rPr lang="en-CA" dirty="0"/>
              <a:t>Predominantly in local language(s)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23638C-9ECC-42EA-9DFD-EB04A85E3D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203983" y="1887249"/>
            <a:ext cx="2094075" cy="802237"/>
          </a:xfrm>
        </p:spPr>
        <p:txBody>
          <a:bodyPr/>
          <a:lstStyle/>
          <a:p>
            <a:pPr algn="ctr"/>
            <a:r>
              <a:rPr lang="en-CA" dirty="0"/>
              <a:t>global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962291-0269-4DB8-9FEC-95B854D093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430399" y="2815319"/>
            <a:ext cx="3326501" cy="2637371"/>
          </a:xfrm>
        </p:spPr>
        <p:txBody>
          <a:bodyPr>
            <a:normAutofit/>
          </a:bodyPr>
          <a:lstStyle/>
          <a:p>
            <a:r>
              <a:rPr lang="en-CA" dirty="0"/>
              <a:t>For specific project</a:t>
            </a:r>
          </a:p>
          <a:p>
            <a:r>
              <a:rPr lang="en-CA" dirty="0"/>
              <a:t>Customizable (</a:t>
            </a:r>
            <a:r>
              <a:rPr lang="en-CA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OONI Run</a:t>
            </a:r>
            <a:r>
              <a:rPr lang="en-CA" dirty="0"/>
              <a:t>)</a:t>
            </a:r>
          </a:p>
          <a:p>
            <a:r>
              <a:rPr lang="en-CA" dirty="0"/>
              <a:t>Upstream filtering, geo-political blocking, etc.</a:t>
            </a:r>
          </a:p>
          <a:p>
            <a:endParaRPr lang="en-C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59B472-2074-4D84-9A0C-5CC58FC91EA5}"/>
              </a:ext>
            </a:extLst>
          </p:cNvPr>
          <p:cNvSpPr txBox="1"/>
          <p:nvPr/>
        </p:nvSpPr>
        <p:spPr>
          <a:xfrm>
            <a:off x="8635849" y="2258599"/>
            <a:ext cx="20282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200" cap="all" dirty="0">
                <a:solidFill>
                  <a:schemeClr val="accent1"/>
                </a:solidFill>
              </a:rPr>
              <a:t>CUSTOM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2573FBAF-283C-4BC1-841D-C24CB55CD7AE}"/>
              </a:ext>
            </a:extLst>
          </p:cNvPr>
          <p:cNvSpPr txBox="1">
            <a:spLocks/>
          </p:cNvSpPr>
          <p:nvPr/>
        </p:nvSpPr>
        <p:spPr>
          <a:xfrm>
            <a:off x="4911485" y="2815320"/>
            <a:ext cx="3183532" cy="2637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Tested in all countries</a:t>
            </a:r>
          </a:p>
          <a:p>
            <a:r>
              <a:rPr lang="en-CA" dirty="0"/>
              <a:t>Globally relevant URLs (BBC, UN, Gmail, Google)</a:t>
            </a:r>
          </a:p>
          <a:p>
            <a:r>
              <a:rPr lang="en-CA" dirty="0"/>
              <a:t>Predominantly in English</a:t>
            </a: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12715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56012FD-74A8-4C91-B318-435CF2B71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193BA5C-B8F3-4972-BA54-014C48FAF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7162BAB-C25E-4CE9-B87C-F118DC7E7C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47B5464-FB49-448D-A778-D23815CFE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3530157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b="0" i="0" kern="1200" cap="all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Structure of country lists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5B93327-222A-4DAC-9163-371BF44CD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67BAE-8505-41F9-90C5-221F03AB24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51581" y="2015732"/>
            <a:ext cx="3526523" cy="345061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Include broad range of local sites</a:t>
            </a:r>
          </a:p>
          <a:p>
            <a:pPr>
              <a:lnSpc>
                <a:spcPct val="110000"/>
              </a:lnSpc>
            </a:pPr>
            <a:r>
              <a:rPr lang="en-US" sz="17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</a:t>
            </a:r>
            <a:r>
              <a:rPr lang="en-US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“Alexa top 1,000” sites</a:t>
            </a:r>
          </a:p>
          <a:p>
            <a:pPr>
              <a:lnSpc>
                <a:spcPct val="110000"/>
              </a:lnSpc>
            </a:pPr>
            <a:r>
              <a:rPr lang="en-US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Organized in 30 categories</a:t>
            </a:r>
          </a:p>
          <a:p>
            <a:pPr>
              <a:lnSpc>
                <a:spcPct val="110000"/>
              </a:lnSpc>
            </a:pPr>
            <a:r>
              <a:rPr lang="en-US" sz="17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</a:t>
            </a:r>
            <a:r>
              <a:rPr lang="en-US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block lists - include blocked, likely to be blocked &amp; not blocked URLs</a:t>
            </a:r>
          </a:p>
          <a:p>
            <a:pPr>
              <a:lnSpc>
                <a:spcPct val="110000"/>
              </a:lnSpc>
            </a:pPr>
            <a:r>
              <a:rPr lang="en-US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Help confirm blocking &amp; accessibility of websites</a:t>
            </a:r>
          </a:p>
          <a:p>
            <a:pPr>
              <a:lnSpc>
                <a:spcPct val="110000"/>
              </a:lnSpc>
            </a:pPr>
            <a:endParaRPr lang="en-US" sz="17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4EE34E3-F117-4487-8ACF-33DA65FA1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60131" y="482171"/>
            <a:chExt cx="6091791" cy="5149101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9ACC02C-6424-4165-93C4-E83C8E81D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60131" y="482171"/>
              <a:ext cx="6091791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182CB9C-C978-4C9B-9AAD-8B1341897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78956" y="812507"/>
              <a:ext cx="5461780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56388820-A63D-463C-9DBC-060A5ABE3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42379" y="977965"/>
            <a:ext cx="5134631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1E88924-29E3-4724-86B8-3795FEED5D5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3926" y="1220363"/>
            <a:ext cx="4821551" cy="365813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04ED70F-D6FD-4EB1-A171-D30F885FE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A26CAE9-74C4-4EDD-8A80-77F79EAA8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0452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22EE8-15D0-45FA-8A2E-B369C4A10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Test list categories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5192C-5D78-442E-96FC-B3DFBEEE3BC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Alcohol &amp; drugs</a:t>
            </a:r>
          </a:p>
          <a:p>
            <a:r>
              <a:rPr lang="en-CA" dirty="0"/>
              <a:t>Anonymization and circumvention tools</a:t>
            </a:r>
          </a:p>
          <a:p>
            <a:r>
              <a:rPr lang="en-CA" dirty="0"/>
              <a:t>Communication tools</a:t>
            </a:r>
          </a:p>
          <a:p>
            <a:r>
              <a:rPr lang="en-CA" dirty="0"/>
              <a:t>Control content</a:t>
            </a:r>
          </a:p>
          <a:p>
            <a:r>
              <a:rPr lang="en-CA" dirty="0"/>
              <a:t>Culture</a:t>
            </a:r>
          </a:p>
          <a:p>
            <a:r>
              <a:rPr lang="en-CA" dirty="0"/>
              <a:t>E-commerce</a:t>
            </a:r>
          </a:p>
          <a:p>
            <a:r>
              <a:rPr lang="en-CA" dirty="0"/>
              <a:t>Economics (economic development)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2B4900-9A33-46E5-9776-895D7613AF0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CA" dirty="0"/>
              <a:t>Environment</a:t>
            </a:r>
          </a:p>
          <a:p>
            <a:r>
              <a:rPr lang="en-CA" dirty="0"/>
              <a:t>File-sharing</a:t>
            </a:r>
          </a:p>
          <a:p>
            <a:r>
              <a:rPr lang="en-CA" dirty="0"/>
              <a:t>Gambling</a:t>
            </a:r>
          </a:p>
          <a:p>
            <a:r>
              <a:rPr lang="en-CA" dirty="0"/>
              <a:t>Gaming</a:t>
            </a:r>
          </a:p>
          <a:p>
            <a:r>
              <a:rPr lang="en-CA" dirty="0"/>
              <a:t>Government</a:t>
            </a:r>
          </a:p>
          <a:p>
            <a:r>
              <a:rPr lang="en-CA" dirty="0"/>
              <a:t>Hacking tools</a:t>
            </a:r>
          </a:p>
          <a:p>
            <a:r>
              <a:rPr lang="en-CA" dirty="0"/>
              <a:t>Hate speech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66721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7D28F-C520-4D47-82D1-6F0BC711F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Test lists categories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CE95F-83BA-49B5-A0AF-4DA155ACA4B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/>
              <a:t>Hosting and blogging platforms</a:t>
            </a:r>
          </a:p>
          <a:p>
            <a:r>
              <a:rPr lang="en-CA" dirty="0"/>
              <a:t>Human rights issues</a:t>
            </a:r>
          </a:p>
          <a:p>
            <a:r>
              <a:rPr lang="en-CA" dirty="0"/>
              <a:t>IGOs</a:t>
            </a:r>
          </a:p>
          <a:p>
            <a:r>
              <a:rPr lang="en-CA" dirty="0"/>
              <a:t>LGBT</a:t>
            </a:r>
          </a:p>
          <a:p>
            <a:r>
              <a:rPr lang="en-CA" dirty="0"/>
              <a:t>Media Sharing</a:t>
            </a:r>
          </a:p>
          <a:p>
            <a:r>
              <a:rPr lang="en-CA" dirty="0"/>
              <a:t>News Media</a:t>
            </a:r>
          </a:p>
          <a:p>
            <a:r>
              <a:rPr lang="en-CA" dirty="0"/>
              <a:t>Online dating</a:t>
            </a:r>
          </a:p>
          <a:p>
            <a:r>
              <a:rPr lang="en-CA" dirty="0"/>
              <a:t>Political Criticism</a:t>
            </a:r>
          </a:p>
          <a:p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DBFFDA-F1D3-4066-8EC2-743C09D341D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/>
              <a:t>Pornography</a:t>
            </a:r>
          </a:p>
          <a:p>
            <a:r>
              <a:rPr lang="en-CA" dirty="0"/>
              <a:t>Provocative attire</a:t>
            </a:r>
          </a:p>
          <a:p>
            <a:r>
              <a:rPr lang="en-CA" dirty="0"/>
              <a:t>Public health </a:t>
            </a:r>
          </a:p>
          <a:p>
            <a:r>
              <a:rPr lang="en-CA" dirty="0"/>
              <a:t>Religion</a:t>
            </a:r>
          </a:p>
          <a:p>
            <a:r>
              <a:rPr lang="en-CA" dirty="0"/>
              <a:t>Search engines</a:t>
            </a:r>
          </a:p>
          <a:p>
            <a:r>
              <a:rPr lang="en-CA" dirty="0"/>
              <a:t>Sex education</a:t>
            </a:r>
          </a:p>
          <a:p>
            <a:r>
              <a:rPr lang="en-CA" dirty="0"/>
              <a:t>Social networking</a:t>
            </a:r>
          </a:p>
          <a:p>
            <a:r>
              <a:rPr lang="en-CA" dirty="0"/>
              <a:t>Terrorism and Militants</a:t>
            </a:r>
          </a:p>
        </p:txBody>
      </p:sp>
    </p:spTree>
    <p:extLst>
      <p:ext uri="{BB962C8B-B14F-4D97-AF65-F5344CB8AC3E}">
        <p14:creationId xmlns:p14="http://schemas.microsoft.com/office/powerpoint/2010/main" val="269611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5C3D674-3D59-4E93-80CA-0C0A9095E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884B8F8-FDC9-498B-9960-5D7260AF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04D6CBD-4DBF-4A10-88AD-16A74A4B2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4176511" cy="1049235"/>
          </a:xfrm>
        </p:spPr>
        <p:txBody>
          <a:bodyPr>
            <a:normAutofit/>
          </a:bodyPr>
          <a:lstStyle/>
          <a:p>
            <a:r>
              <a:rPr lang="en-CA" sz="3200" dirty="0"/>
              <a:t>Why bother?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F2A81E1-BCBE-426B-8C09-33274E69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60AE78F-0836-4F3E-BEF5-90559D8B7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4172212" cy="3450613"/>
          </a:xfrm>
        </p:spPr>
        <p:txBody>
          <a:bodyPr>
            <a:normAutofit/>
          </a:bodyPr>
          <a:lstStyle/>
          <a:p>
            <a:r>
              <a:rPr lang="en-US" dirty="0"/>
              <a:t>Advance knowledge about </a:t>
            </a:r>
            <a:r>
              <a:rPr lang="en-US"/>
              <a:t>Internet censorship</a:t>
            </a:r>
            <a:endParaRPr lang="en-US" dirty="0"/>
          </a:p>
          <a:p>
            <a:r>
              <a:rPr lang="en-US" dirty="0"/>
              <a:t>Raise awareness</a:t>
            </a:r>
          </a:p>
          <a:p>
            <a:r>
              <a:rPr lang="en-US" dirty="0"/>
              <a:t>Keep authorities accountable</a:t>
            </a:r>
          </a:p>
          <a:p>
            <a:r>
              <a:rPr lang="en-US" dirty="0"/>
              <a:t>Help local testers</a:t>
            </a:r>
          </a:p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FFDBF8F-AE61-4ED2-B65F-E3C320515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410" y="1278461"/>
            <a:ext cx="5518333" cy="337391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9D1DDD4-5BB3-45BA-B9B3-06B62299A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24DAE64-2302-42EA-8239-F2F0775C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4333511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</TotalTime>
  <Words>1199</Words>
  <Application>Microsoft Office PowerPoint</Application>
  <PresentationFormat>Widescreen</PresentationFormat>
  <Paragraphs>246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Gill Sans MT</vt:lpstr>
      <vt:lpstr>Times New Roman</vt:lpstr>
      <vt:lpstr>Gallery</vt:lpstr>
      <vt:lpstr>Test lists for measuring Internet censorship</vt:lpstr>
      <vt:lpstr>Workshop structure</vt:lpstr>
      <vt:lpstr>Improving lists of censored online content – project by </vt:lpstr>
      <vt:lpstr>What are test lists?</vt:lpstr>
      <vt:lpstr>Types of Test lists</vt:lpstr>
      <vt:lpstr>Structure of country lists</vt:lpstr>
      <vt:lpstr>Test list categories</vt:lpstr>
      <vt:lpstr>Test lists categories</vt:lpstr>
      <vt:lpstr>Why bother?</vt:lpstr>
      <vt:lpstr>Updating lists as a 3-stage process</vt:lpstr>
      <vt:lpstr>Cleaning from “bad” URLs</vt:lpstr>
      <vt:lpstr>method</vt:lpstr>
      <vt:lpstr>PowerPoint Presentation</vt:lpstr>
      <vt:lpstr>URL problems, categorization and solutions</vt:lpstr>
      <vt:lpstr>URL problems – focus changeover</vt:lpstr>
      <vt:lpstr>URL problems – focus changeover</vt:lpstr>
      <vt:lpstr>PowerPoint Presentation</vt:lpstr>
      <vt:lpstr>URL problems – dead websites</vt:lpstr>
      <vt:lpstr>URL problems – outdated websites</vt:lpstr>
      <vt:lpstr>URL problems – outdated websites</vt:lpstr>
      <vt:lpstr>URL problems – outdated websites</vt:lpstr>
      <vt:lpstr>URL problems – domain for sale</vt:lpstr>
      <vt:lpstr>URL problems – purged social media</vt:lpstr>
      <vt:lpstr>URL problems – Domain redirects</vt:lpstr>
      <vt:lpstr>URL problems – irrelevant content</vt:lpstr>
      <vt:lpstr>Other issues</vt:lpstr>
      <vt:lpstr>III. Updating lists with new websites </vt:lpstr>
      <vt:lpstr>III. Updating lists with new websites </vt:lpstr>
      <vt:lpstr>III. Updating lists with new websites </vt:lpstr>
      <vt:lpstr>III. Updating lists with new websites </vt:lpstr>
      <vt:lpstr>IV. Balancing test lists </vt:lpstr>
      <vt:lpstr>V. safety </vt:lpstr>
      <vt:lpstr>Improving lists of censored online content – Netalitica@gmail.com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 lists for measuring Internet censorship</dc:title>
  <dc:creator>Igor Valentovitch</dc:creator>
  <cp:lastModifiedBy>Igor Valentovitch</cp:lastModifiedBy>
  <cp:revision>21</cp:revision>
  <dcterms:created xsi:type="dcterms:W3CDTF">2019-10-29T18:16:37Z</dcterms:created>
  <dcterms:modified xsi:type="dcterms:W3CDTF">2019-10-30T18:22:19Z</dcterms:modified>
</cp:coreProperties>
</file>